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256" r:id="rId2"/>
    <p:sldId id="283" r:id="rId3"/>
    <p:sldId id="260" r:id="rId4"/>
    <p:sldId id="261" r:id="rId5"/>
    <p:sldId id="262" r:id="rId6"/>
    <p:sldId id="284" r:id="rId7"/>
    <p:sldId id="258" r:id="rId8"/>
    <p:sldId id="356" r:id="rId9"/>
    <p:sldId id="285" r:id="rId10"/>
    <p:sldId id="317" r:id="rId11"/>
    <p:sldId id="357" r:id="rId12"/>
    <p:sldId id="325" r:id="rId13"/>
    <p:sldId id="326" r:id="rId14"/>
    <p:sldId id="327" r:id="rId15"/>
    <p:sldId id="328" r:id="rId16"/>
    <p:sldId id="329" r:id="rId17"/>
    <p:sldId id="330" r:id="rId18"/>
    <p:sldId id="331" r:id="rId19"/>
    <p:sldId id="332" r:id="rId20"/>
    <p:sldId id="333" r:id="rId21"/>
    <p:sldId id="334" r:id="rId22"/>
    <p:sldId id="335" r:id="rId23"/>
    <p:sldId id="336" r:id="rId24"/>
    <p:sldId id="337" r:id="rId25"/>
    <p:sldId id="338" r:id="rId26"/>
    <p:sldId id="339" r:id="rId27"/>
    <p:sldId id="340" r:id="rId28"/>
    <p:sldId id="341" r:id="rId29"/>
    <p:sldId id="342" r:id="rId30"/>
    <p:sldId id="343" r:id="rId31"/>
    <p:sldId id="344" r:id="rId32"/>
    <p:sldId id="345" r:id="rId33"/>
    <p:sldId id="346" r:id="rId34"/>
    <p:sldId id="347" r:id="rId35"/>
    <p:sldId id="348" r:id="rId36"/>
    <p:sldId id="270" r:id="rId37"/>
    <p:sldId id="295" r:id="rId38"/>
    <p:sldId id="296" r:id="rId39"/>
    <p:sldId id="288" r:id="rId40"/>
    <p:sldId id="319" r:id="rId41"/>
    <p:sldId id="318" r:id="rId42"/>
    <p:sldId id="290" r:id="rId43"/>
    <p:sldId id="320" r:id="rId44"/>
    <p:sldId id="321" r:id="rId45"/>
    <p:sldId id="277" r:id="rId46"/>
    <p:sldId id="322" r:id="rId47"/>
    <p:sldId id="280" r:id="rId48"/>
    <p:sldId id="276" r:id="rId49"/>
    <p:sldId id="294" r:id="rId50"/>
    <p:sldId id="273" r:id="rId51"/>
    <p:sldId id="323" r:id="rId52"/>
    <p:sldId id="324" r:id="rId53"/>
    <p:sldId id="274" r:id="rId54"/>
    <p:sldId id="275" r:id="rId55"/>
    <p:sldId id="269" r:id="rId56"/>
    <p:sldId id="266" r:id="rId57"/>
    <p:sldId id="315" r:id="rId58"/>
    <p:sldId id="300" r:id="rId59"/>
    <p:sldId id="301" r:id="rId60"/>
    <p:sldId id="297" r:id="rId61"/>
    <p:sldId id="352" r:id="rId62"/>
    <p:sldId id="303" r:id="rId63"/>
    <p:sldId id="304" r:id="rId64"/>
    <p:sldId id="305" r:id="rId65"/>
    <p:sldId id="350" r:id="rId66"/>
    <p:sldId id="349" r:id="rId67"/>
    <p:sldId id="307" r:id="rId68"/>
    <p:sldId id="308" r:id="rId69"/>
    <p:sldId id="313" r:id="rId70"/>
    <p:sldId id="351" r:id="rId71"/>
    <p:sldId id="355" r:id="rId72"/>
    <p:sldId id="309" r:id="rId73"/>
    <p:sldId id="310" r:id="rId74"/>
    <p:sldId id="311" r:id="rId75"/>
    <p:sldId id="312" r:id="rId76"/>
    <p:sldId id="354" r:id="rId77"/>
    <p:sldId id="353" r:id="rId78"/>
    <p:sldId id="282" r:id="rId79"/>
    <p:sldId id="293" r:id="rId8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10" autoAdjust="0"/>
    <p:restoredTop sz="77632" autoAdjust="0"/>
  </p:normalViewPr>
  <p:slideViewPr>
    <p:cSldViewPr snapToGrid="0" snapToObjects="1">
      <p:cViewPr>
        <p:scale>
          <a:sx n="110" d="100"/>
          <a:sy n="110" d="100"/>
        </p:scale>
        <p:origin x="-2456" y="-21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printerSettings" Target="printerSettings/printerSettings1.bin"/><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DDF904E-212F-DD4C-8339-9A40B7881986}" type="datetimeFigureOut">
              <a:rPr lang="en-US" smtClean="0"/>
              <a:t>11/2/13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1F0E3D-707A-0F42-89C9-79D9C923CCDF}" type="slidenum">
              <a:rPr lang="en-US" smtClean="0"/>
              <a:t>‹#›</a:t>
            </a:fld>
            <a:endParaRPr lang="en-US"/>
          </a:p>
        </p:txBody>
      </p:sp>
    </p:spTree>
    <p:extLst>
      <p:ext uri="{BB962C8B-B14F-4D97-AF65-F5344CB8AC3E}">
        <p14:creationId xmlns:p14="http://schemas.microsoft.com/office/powerpoint/2010/main" val="29416569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Visualization – any</a:t>
            </a:r>
            <a:r>
              <a:rPr lang="en-US" baseline="0" dirty="0" smtClean="0"/>
              <a:t> way to create diagram/images/visual artifacts to communicate a message.</a:t>
            </a:r>
          </a:p>
          <a:p>
            <a:r>
              <a:rPr lang="en-US" baseline="0" dirty="0" smtClean="0"/>
              <a:t>Statistical graphic is a type of visualization that is concerned with statistical properties of your data</a:t>
            </a:r>
            <a:endParaRPr lang="en-US" dirty="0" smtClean="0"/>
          </a:p>
          <a:p>
            <a:pPr marL="171450" indent="-171450">
              <a:buFontTx/>
              <a:buChar char="-"/>
            </a:pPr>
            <a:r>
              <a:rPr lang="en-US" dirty="0" err="1" smtClean="0"/>
              <a:t>Infovis</a:t>
            </a:r>
            <a:r>
              <a:rPr lang="en-US" baseline="0" dirty="0" smtClean="0"/>
              <a:t> when spatial representation is _chosen_ (</a:t>
            </a:r>
            <a:r>
              <a:rPr lang="en-US" baseline="0" dirty="0" err="1" smtClean="0"/>
              <a:t>vs</a:t>
            </a:r>
            <a:r>
              <a:rPr lang="en-US" baseline="0" dirty="0" smtClean="0"/>
              <a:t> given in </a:t>
            </a:r>
            <a:r>
              <a:rPr lang="en-US" baseline="0" dirty="0" err="1" smtClean="0"/>
              <a:t>sci-vis</a:t>
            </a:r>
            <a:r>
              <a:rPr lang="en-US" baseline="0" dirty="0" smtClean="0"/>
              <a:t>)</a:t>
            </a:r>
          </a:p>
          <a:p>
            <a:pPr marL="0" indent="0">
              <a:buFontTx/>
              <a:buNone/>
            </a:pPr>
            <a:endParaRPr lang="en-US" baseline="0" dirty="0" smtClean="0"/>
          </a:p>
          <a:p>
            <a:pPr marL="0" indent="0">
              <a:buFontTx/>
              <a:buNone/>
            </a:pPr>
            <a:r>
              <a:rPr lang="en-US" dirty="0" smtClean="0"/>
              <a:t>I</a:t>
            </a:r>
            <a:r>
              <a:rPr lang="en-US" baseline="0" dirty="0" smtClean="0"/>
              <a:t> think it’s helpful to model any data that we’ve looked at as a visualization.  And before we talk about statistical graphics and visualizations,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1</a:t>
            </a:fld>
            <a:endParaRPr lang="en-US"/>
          </a:p>
        </p:txBody>
      </p:sp>
    </p:spTree>
    <p:extLst>
      <p:ext uri="{BB962C8B-B14F-4D97-AF65-F5344CB8AC3E}">
        <p14:creationId xmlns:p14="http://schemas.microsoft.com/office/powerpoint/2010/main" val="1996581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census report of insured</a:t>
            </a:r>
            <a:r>
              <a:rPr lang="en-US" baseline="0" dirty="0" smtClean="0"/>
              <a:t> people by education.</a:t>
            </a:r>
          </a:p>
          <a:p>
            <a:r>
              <a:rPr lang="en-US" dirty="0" smtClean="0"/>
              <a:t>This is a report, not tidy data</a:t>
            </a:r>
          </a:p>
          <a:p>
            <a:endParaRPr lang="en-US" dirty="0" smtClean="0"/>
          </a:p>
          <a:p>
            <a:r>
              <a:rPr lang="en-US" dirty="0" smtClean="0"/>
              <a:t>The totals are computed aggregates,</a:t>
            </a:r>
            <a:r>
              <a:rPr lang="en-US" baseline="0" dirty="0" smtClean="0"/>
              <a:t> and are mixed together with individual observations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11</a:t>
            </a:fld>
            <a:endParaRPr lang="en-US"/>
          </a:p>
        </p:txBody>
      </p:sp>
    </p:spTree>
    <p:extLst>
      <p:ext uri="{BB962C8B-B14F-4D97-AF65-F5344CB8AC3E}">
        <p14:creationId xmlns:p14="http://schemas.microsoft.com/office/powerpoint/2010/main" val="4184665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en.wikipedia.org</a:t>
            </a:r>
            <a:r>
              <a:rPr lang="en-US" dirty="0" smtClean="0"/>
              <a:t>/wiki/</a:t>
            </a:r>
            <a:r>
              <a:rPr lang="en-US" dirty="0" err="1" smtClean="0"/>
              <a:t>File:Travel_time_histogram_total_n_Stata.png</a:t>
            </a:r>
            <a:endParaRPr lang="en-US" dirty="0" smtClean="0"/>
          </a:p>
          <a:p>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13</a:t>
            </a:fld>
            <a:endParaRPr lang="en-US"/>
          </a:p>
        </p:txBody>
      </p:sp>
    </p:spTree>
    <p:extLst>
      <p:ext uri="{BB962C8B-B14F-4D97-AF65-F5344CB8AC3E}">
        <p14:creationId xmlns:p14="http://schemas.microsoft.com/office/powerpoint/2010/main" val="40495701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en.wikipedia.org</a:t>
            </a:r>
            <a:r>
              <a:rPr lang="en-US" dirty="0" smtClean="0"/>
              <a:t>/wiki/</a:t>
            </a:r>
            <a:r>
              <a:rPr lang="en-US" dirty="0" err="1" smtClean="0"/>
              <a:t>File:Travel_time_histogram_total_n_Stata.png</a:t>
            </a:r>
            <a:endParaRPr lang="en-US" dirty="0" smtClean="0"/>
          </a:p>
          <a:p>
            <a:endParaRPr lang="en-US" dirty="0" smtClean="0"/>
          </a:p>
          <a:p>
            <a:r>
              <a:rPr lang="en-US" dirty="0" smtClean="0"/>
              <a:t>Average? </a:t>
            </a:r>
            <a:r>
              <a:rPr lang="en-US" baseline="0" dirty="0" smtClean="0"/>
              <a:t> </a:t>
            </a:r>
            <a:r>
              <a:rPr lang="en-US" dirty="0" smtClean="0"/>
              <a:t>Median?</a:t>
            </a:r>
            <a:r>
              <a:rPr lang="en-US" baseline="0" dirty="0" smtClean="0"/>
              <a:t>  </a:t>
            </a:r>
            <a:r>
              <a:rPr lang="en-US" dirty="0" smtClean="0"/>
              <a:t>90</a:t>
            </a:r>
            <a:r>
              <a:rPr lang="en-US" baseline="30000" dirty="0" smtClean="0"/>
              <a:t>th</a:t>
            </a:r>
            <a:r>
              <a:rPr lang="en-US" baseline="0" dirty="0" smtClean="0"/>
              <a:t> percentile?  Skew?  </a:t>
            </a:r>
            <a:r>
              <a:rPr lang="en-US" baseline="0" dirty="0" err="1" smtClean="0"/>
              <a:t>Std</a:t>
            </a:r>
            <a:r>
              <a:rPr lang="en-US" baseline="0" dirty="0" smtClean="0"/>
              <a:t> </a:t>
            </a:r>
            <a:r>
              <a:rPr lang="en-US" baseline="0" dirty="0" err="1" smtClean="0"/>
              <a:t>dev</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15</a:t>
            </a:fld>
            <a:endParaRPr lang="en-US"/>
          </a:p>
        </p:txBody>
      </p:sp>
    </p:spTree>
    <p:extLst>
      <p:ext uri="{BB962C8B-B14F-4D97-AF65-F5344CB8AC3E}">
        <p14:creationId xmlns:p14="http://schemas.microsoft.com/office/powerpoint/2010/main" val="4049570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quantify</a:t>
            </a:r>
            <a:r>
              <a:rPr lang="en-US" baseline="0" dirty="0" smtClean="0"/>
              <a:t> this</a:t>
            </a:r>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16</a:t>
            </a:fld>
            <a:endParaRPr lang="en-US"/>
          </a:p>
        </p:txBody>
      </p:sp>
    </p:spTree>
    <p:extLst>
      <p:ext uri="{BB962C8B-B14F-4D97-AF65-F5344CB8AC3E}">
        <p14:creationId xmlns:p14="http://schemas.microsoft.com/office/powerpoint/2010/main" val="3198740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19</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20</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21</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22</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en.wikipedia.org</a:t>
            </a:r>
            <a:r>
              <a:rPr lang="en-US" dirty="0" smtClean="0"/>
              <a:t>/wiki/</a:t>
            </a:r>
            <a:r>
              <a:rPr lang="en-US" dirty="0" err="1" smtClean="0"/>
              <a:t>File:Boxplot_vs_PDF.svg</a:t>
            </a:r>
          </a:p>
          <a:p>
            <a:r>
              <a:rPr lang="en-US" dirty="0" err="1" smtClean="0"/>
              <a:t>----- Meeting Notes (1/9/12 16:23) -----</a:t>
            </a:r>
          </a:p>
          <a:p>
            <a:r>
              <a:rPr lang="en-US" dirty="0" err="1" smtClean="0"/>
              <a:t>make arrows shorter</a:t>
            </a:r>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23</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21FFB6-8403-4E42-9EBD-C4DD6B67E132}" type="slidenum">
              <a:rPr lang="en-US" smtClean="0"/>
              <a:t>24</a:t>
            </a:fld>
            <a:endParaRPr lang="en-US"/>
          </a:p>
        </p:txBody>
      </p:sp>
    </p:spTree>
    <p:extLst>
      <p:ext uri="{BB962C8B-B14F-4D97-AF65-F5344CB8AC3E}">
        <p14:creationId xmlns:p14="http://schemas.microsoft.com/office/powerpoint/2010/main" val="363608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way to measure it could be the mass</a:t>
            </a:r>
            <a:r>
              <a:rPr lang="en-US" baseline="0" dirty="0" smtClean="0"/>
              <a:t> of the brain.  But maybe it should depend on body mass.</a:t>
            </a:r>
          </a:p>
          <a:p>
            <a:endParaRPr lang="en-US" baseline="0" dirty="0" smtClean="0"/>
          </a:p>
          <a:p>
            <a:r>
              <a:rPr lang="en-US" baseline="0" dirty="0" smtClean="0"/>
              <a:t>So l</a:t>
            </a:r>
            <a:r>
              <a:rPr lang="en-US" dirty="0" smtClean="0"/>
              <a:t>et me present to you a visualization of</a:t>
            </a:r>
            <a:r>
              <a:rPr lang="en-US" baseline="0" dirty="0" smtClean="0"/>
              <a:t> brain and body mass data for a number of animals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2</a:t>
            </a:fld>
            <a:endParaRPr lang="en-US"/>
          </a:p>
        </p:txBody>
      </p:sp>
    </p:spTree>
    <p:extLst>
      <p:ext uri="{BB962C8B-B14F-4D97-AF65-F5344CB8AC3E}">
        <p14:creationId xmlns:p14="http://schemas.microsoft.com/office/powerpoint/2010/main" val="37269611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vita.had.co.nz</a:t>
            </a:r>
            <a:r>
              <a:rPr lang="en-US" dirty="0" smtClean="0"/>
              <a:t>/papers/</a:t>
            </a:r>
            <a:r>
              <a:rPr lang="en-US" dirty="0" err="1" smtClean="0"/>
              <a:t>boxplots.pdf</a:t>
            </a:r>
            <a:endParaRPr lang="en-US" dirty="0" smtClean="0"/>
          </a:p>
          <a:p>
            <a:endParaRPr lang="en-US" dirty="0" smtClean="0"/>
          </a:p>
          <a:p>
            <a:r>
              <a:rPr lang="en-US" dirty="0" smtClean="0"/>
              <a:t>But sometimes you just want to show the whole</a:t>
            </a:r>
            <a:r>
              <a:rPr lang="en-US" baseline="0" dirty="0" smtClean="0"/>
              <a:t> distribution</a:t>
            </a:r>
          </a:p>
          <a:p>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25</a:t>
            </a:fld>
            <a:endParaRPr lang="en-US"/>
          </a:p>
        </p:txBody>
      </p:sp>
    </p:spTree>
    <p:extLst>
      <p:ext uri="{BB962C8B-B14F-4D97-AF65-F5344CB8AC3E}">
        <p14:creationId xmlns:p14="http://schemas.microsoft.com/office/powerpoint/2010/main" val="5780625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And others! Conditioning vs. Brushing: http://</a:t>
            </a:r>
            <a:r>
              <a:rPr lang="en-US" dirty="0" err="1" smtClean="0"/>
              <a:t>bl.ocks.org</a:t>
            </a:r>
            <a:r>
              <a:rPr lang="en-US" dirty="0" smtClean="0"/>
              <a:t>/</a:t>
            </a:r>
            <a:r>
              <a:rPr lang="en-US" dirty="0" err="1" smtClean="0"/>
              <a:t>mbostock</a:t>
            </a:r>
            <a:r>
              <a:rPr lang="en-US" dirty="0" smtClean="0"/>
              <a:t>/4063663</a:t>
            </a:r>
          </a:p>
          <a:p>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32</a:t>
            </a:fld>
            <a:endParaRPr lang="en-US"/>
          </a:p>
        </p:txBody>
      </p:sp>
    </p:spTree>
    <p:extLst>
      <p:ext uri="{BB962C8B-B14F-4D97-AF65-F5344CB8AC3E}">
        <p14:creationId xmlns:p14="http://schemas.microsoft.com/office/powerpoint/2010/main" val="34538420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blogs.ubc.ca</a:t>
            </a:r>
            <a:r>
              <a:rPr lang="en-US" dirty="0" smtClean="0"/>
              <a:t>/</a:t>
            </a:r>
            <a:r>
              <a:rPr lang="en-US" dirty="0" err="1" smtClean="0"/>
              <a:t>datavis</a:t>
            </a:r>
            <a:r>
              <a:rPr lang="en-US" dirty="0" smtClean="0"/>
              <a:t>/2012/04/02/horn-of-africa-data-visualizations-for-nytimes-article-kim-nursall-heather-roy/</a:t>
            </a:r>
          </a:p>
          <a:p>
            <a:endParaRPr lang="en-US" dirty="0" smtClean="0"/>
          </a:p>
          <a:p>
            <a:r>
              <a:rPr lang="en-US" dirty="0" smtClean="0"/>
              <a:t>Tension between complex quantitative</a:t>
            </a:r>
            <a:r>
              <a:rPr lang="en-US" baseline="0" dirty="0" smtClean="0"/>
              <a:t> analysis and complex groupings: here we focus on complex geographic groupings, but have a simple statistic per group.</a:t>
            </a:r>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34</a:t>
            </a:fld>
            <a:endParaRPr lang="en-US"/>
          </a:p>
        </p:txBody>
      </p:sp>
    </p:spTree>
    <p:extLst>
      <p:ext uri="{BB962C8B-B14F-4D97-AF65-F5344CB8AC3E}">
        <p14:creationId xmlns:p14="http://schemas.microsoft.com/office/powerpoint/2010/main" val="3493707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www.nytimes.com</a:t>
            </a:r>
            <a:r>
              <a:rPr lang="en-US" dirty="0" smtClean="0"/>
              <a:t>/interactive/2009/11/06/business/economy/</a:t>
            </a:r>
            <a:r>
              <a:rPr lang="en-US" dirty="0" err="1" smtClean="0"/>
              <a:t>unemployment-lines.html?pagewanted</a:t>
            </a:r>
            <a:r>
              <a:rPr lang="en-US" dirty="0" smtClean="0"/>
              <a:t>=all</a:t>
            </a:r>
          </a:p>
          <a:p>
            <a:endParaRPr lang="en-US" dirty="0" smtClean="0"/>
          </a:p>
          <a:p>
            <a:r>
              <a:rPr lang="en-US" dirty="0" smtClean="0"/>
              <a:t>So</a:t>
            </a:r>
            <a:r>
              <a:rPr lang="en-US" baseline="0" dirty="0" smtClean="0"/>
              <a:t> many groups, so keep the visualization of each group small: a trend line</a:t>
            </a:r>
            <a:endParaRPr lang="en-US" dirty="0"/>
          </a:p>
        </p:txBody>
      </p:sp>
      <p:sp>
        <p:nvSpPr>
          <p:cNvPr id="4" name="Slide Number Placeholder 3"/>
          <p:cNvSpPr>
            <a:spLocks noGrp="1"/>
          </p:cNvSpPr>
          <p:nvPr>
            <p:ph type="sldNum" sz="quarter" idx="10"/>
          </p:nvPr>
        </p:nvSpPr>
        <p:spPr/>
        <p:txBody>
          <a:bodyPr/>
          <a:lstStyle/>
          <a:p>
            <a:fld id="{91E9730D-A54C-6B4E-B39D-6E4D108E6717}" type="slidenum">
              <a:rPr lang="en-US" smtClean="0"/>
              <a:t>35</a:t>
            </a:fld>
            <a:endParaRPr lang="en-US"/>
          </a:p>
        </p:txBody>
      </p:sp>
    </p:spTree>
    <p:extLst>
      <p:ext uri="{BB962C8B-B14F-4D97-AF65-F5344CB8AC3E}">
        <p14:creationId xmlns:p14="http://schemas.microsoft.com/office/powerpoint/2010/main" val="3361569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Marketing</a:t>
            </a:r>
            <a:r>
              <a:rPr lang="en-US" baseline="0" dirty="0" smtClean="0"/>
              <a:t> obscures</a:t>
            </a:r>
          </a:p>
          <a:p>
            <a:r>
              <a:rPr lang="en-US" baseline="0" dirty="0" smtClean="0"/>
              <a:t>Marks and graphical labels obscure</a:t>
            </a:r>
          </a:p>
          <a:p>
            <a:r>
              <a:rPr lang="en-US" baseline="0" dirty="0" smtClean="0"/>
              <a:t>Spacing obscures</a:t>
            </a:r>
          </a:p>
          <a:p>
            <a:r>
              <a:rPr lang="en-US" baseline="0" dirty="0" smtClean="0"/>
              <a:t>Multiple messages obscure</a:t>
            </a:r>
          </a:p>
          <a:p>
            <a:endParaRPr lang="en-US" baseline="0" dirty="0" smtClean="0"/>
          </a:p>
          <a:p>
            <a:r>
              <a:rPr lang="en-US" baseline="0" dirty="0" smtClean="0"/>
              <a:t>Show you many graphics, describe the goal and discuss how the data is being obscured</a:t>
            </a:r>
          </a:p>
        </p:txBody>
      </p:sp>
      <p:sp>
        <p:nvSpPr>
          <p:cNvPr id="4" name="Slide Number Placeholder 3"/>
          <p:cNvSpPr>
            <a:spLocks noGrp="1"/>
          </p:cNvSpPr>
          <p:nvPr>
            <p:ph type="sldNum" sz="quarter" idx="10"/>
          </p:nvPr>
        </p:nvSpPr>
        <p:spPr/>
        <p:txBody>
          <a:bodyPr/>
          <a:lstStyle/>
          <a:p>
            <a:fld id="{781F0E3D-707A-0F42-89C9-79D9C923CCDF}" type="slidenum">
              <a:rPr lang="en-US" smtClean="0"/>
              <a:t>36</a:t>
            </a:fld>
            <a:endParaRPr lang="en-US"/>
          </a:p>
        </p:txBody>
      </p:sp>
    </p:spTree>
    <p:extLst>
      <p:ext uri="{BB962C8B-B14F-4D97-AF65-F5344CB8AC3E}">
        <p14:creationId xmlns:p14="http://schemas.microsoft.com/office/powerpoint/2010/main" val="3568956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!Kung</a:t>
            </a:r>
            <a:r>
              <a:rPr lang="en-US" baseline="0" dirty="0" smtClean="0"/>
              <a:t> (</a:t>
            </a:r>
            <a:r>
              <a:rPr lang="en-US" baseline="0" dirty="0" err="1" smtClean="0"/>
              <a:t>african</a:t>
            </a:r>
            <a:r>
              <a:rPr lang="en-US" baseline="0" dirty="0" smtClean="0"/>
              <a:t> tribe from </a:t>
            </a:r>
            <a:r>
              <a:rPr lang="en-US" baseline="0" dirty="0" err="1" smtClean="0"/>
              <a:t>botswana</a:t>
            </a:r>
            <a:r>
              <a:rPr lang="en-US" baseline="0" dirty="0" smtClean="0"/>
              <a:t> and </a:t>
            </a:r>
            <a:r>
              <a:rPr lang="en-US" baseline="0" dirty="0" err="1" smtClean="0"/>
              <a:t>namibia</a:t>
            </a:r>
            <a:r>
              <a:rPr lang="en-US" baseline="0" dirty="0" smtClean="0"/>
              <a:t>).  Long interval between births, interesting because no birth control nor abortions</a:t>
            </a:r>
          </a:p>
          <a:p>
            <a:r>
              <a:rPr lang="en-US" baseline="0" dirty="0" smtClean="0"/>
              <a:t>Harvard anthropologists (Melvin </a:t>
            </a:r>
            <a:r>
              <a:rPr lang="en-US" baseline="0" dirty="0" err="1" smtClean="0"/>
              <a:t>Konner</a:t>
            </a:r>
            <a:r>
              <a:rPr lang="en-US" baseline="0" dirty="0" smtClean="0"/>
              <a:t> and Carol </a:t>
            </a:r>
            <a:r>
              <a:rPr lang="en-US" baseline="0" dirty="0" err="1" smtClean="0"/>
              <a:t>Worthman</a:t>
            </a:r>
            <a:r>
              <a:rPr lang="en-US" baseline="0" dirty="0" smtClean="0"/>
              <a:t>) suggests its because of very frequent nursing in first 1-2 years of life.  Nursing secretes prolactin, which reduces gonad functions – natural birth control</a:t>
            </a:r>
          </a:p>
          <a:p>
            <a:endParaRPr lang="en-US" baseline="0" dirty="0" smtClean="0"/>
          </a:p>
          <a:p>
            <a:r>
              <a:rPr lang="en-US" baseline="0" dirty="0" smtClean="0"/>
              <a:t>Open bar = nursing</a:t>
            </a:r>
          </a:p>
          <a:p>
            <a:r>
              <a:rPr lang="en-US" baseline="0" dirty="0" smtClean="0"/>
              <a:t>Closed = baby sleeping</a:t>
            </a:r>
          </a:p>
          <a:p>
            <a:r>
              <a:rPr lang="en-US" baseline="0" dirty="0" smtClean="0"/>
              <a:t>F = fretting</a:t>
            </a:r>
          </a:p>
          <a:p>
            <a:r>
              <a:rPr lang="en-US" baseline="0" dirty="0" smtClean="0"/>
              <a:t>/// = holding</a:t>
            </a:r>
          </a:p>
          <a:p>
            <a:r>
              <a:rPr lang="en-US" baseline="0" dirty="0" smtClean="0"/>
              <a:t>Arrows for picking up</a:t>
            </a:r>
            <a:r>
              <a:rPr lang="en-US" baseline="0" smtClean="0"/>
              <a:t>/down</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37</a:t>
            </a:fld>
            <a:endParaRPr lang="en-US"/>
          </a:p>
        </p:txBody>
      </p:sp>
    </p:spTree>
    <p:extLst>
      <p:ext uri="{BB962C8B-B14F-4D97-AF65-F5344CB8AC3E}">
        <p14:creationId xmlns:p14="http://schemas.microsoft.com/office/powerpoint/2010/main" val="746167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!Kung</a:t>
            </a:r>
            <a:r>
              <a:rPr lang="en-US" baseline="0" dirty="0" smtClean="0"/>
              <a:t> (</a:t>
            </a:r>
            <a:r>
              <a:rPr lang="en-US" baseline="0" dirty="0" err="1" smtClean="0"/>
              <a:t>african</a:t>
            </a:r>
            <a:r>
              <a:rPr lang="en-US" baseline="0" dirty="0" smtClean="0"/>
              <a:t> tribe from </a:t>
            </a:r>
            <a:r>
              <a:rPr lang="en-US" baseline="0" dirty="0" err="1" smtClean="0"/>
              <a:t>botswana</a:t>
            </a:r>
            <a:r>
              <a:rPr lang="en-US" baseline="0" dirty="0" smtClean="0"/>
              <a:t> and </a:t>
            </a:r>
            <a:r>
              <a:rPr lang="en-US" baseline="0" dirty="0" err="1" smtClean="0"/>
              <a:t>namibia</a:t>
            </a:r>
            <a:r>
              <a:rPr lang="en-US" baseline="0" dirty="0" smtClean="0"/>
              <a:t>).  Long interval between births, interesting because no birth control nor abortions</a:t>
            </a:r>
          </a:p>
          <a:p>
            <a:r>
              <a:rPr lang="en-US" baseline="0" dirty="0" smtClean="0"/>
              <a:t>Harvard anthropologists (Melvin </a:t>
            </a:r>
            <a:r>
              <a:rPr lang="en-US" baseline="0" dirty="0" err="1" smtClean="0"/>
              <a:t>Konner</a:t>
            </a:r>
            <a:r>
              <a:rPr lang="en-US" baseline="0" dirty="0" smtClean="0"/>
              <a:t> and Carol </a:t>
            </a:r>
            <a:r>
              <a:rPr lang="en-US" baseline="0" dirty="0" err="1" smtClean="0"/>
              <a:t>Worthman</a:t>
            </a:r>
            <a:r>
              <a:rPr lang="en-US" baseline="0" dirty="0" smtClean="0"/>
              <a:t>) suggests its because of very frequent nursing in first 1-2 years of life.  Nursing secretes prolactin, which reduces gonad functions – natural birth control</a:t>
            </a:r>
          </a:p>
          <a:p>
            <a:endParaRPr lang="en-US" baseline="0" dirty="0" smtClean="0"/>
          </a:p>
          <a:p>
            <a:r>
              <a:rPr lang="en-US" baseline="0" dirty="0" smtClean="0"/>
              <a:t>Open bar = nursing</a:t>
            </a:r>
          </a:p>
          <a:p>
            <a:r>
              <a:rPr lang="en-US" baseline="0" dirty="0" smtClean="0"/>
              <a:t>Closed = baby sleeping</a:t>
            </a:r>
          </a:p>
          <a:p>
            <a:r>
              <a:rPr lang="en-US" baseline="0" dirty="0" smtClean="0"/>
              <a:t>F = fretting</a:t>
            </a:r>
          </a:p>
          <a:p>
            <a:r>
              <a:rPr lang="en-US" baseline="0" dirty="0" smtClean="0"/>
              <a:t>/// = holding</a:t>
            </a:r>
          </a:p>
          <a:p>
            <a:r>
              <a:rPr lang="en-US" baseline="0" dirty="0" smtClean="0"/>
              <a:t>Arrows for picking up/down</a:t>
            </a:r>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38</a:t>
            </a:fld>
            <a:endParaRPr lang="en-US"/>
          </a:p>
        </p:txBody>
      </p:sp>
    </p:spTree>
    <p:extLst>
      <p:ext uri="{BB962C8B-B14F-4D97-AF65-F5344CB8AC3E}">
        <p14:creationId xmlns:p14="http://schemas.microsoft.com/office/powerpoint/2010/main" val="746167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axes and</a:t>
            </a:r>
            <a:r>
              <a:rPr lang="en-US" baseline="0" dirty="0" smtClean="0"/>
              <a:t> other non-data components (legends, reference lines, adornments) can obscure the data</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39</a:t>
            </a:fld>
            <a:endParaRPr lang="en-US"/>
          </a:p>
        </p:txBody>
      </p:sp>
    </p:spTree>
    <p:extLst>
      <p:ext uri="{BB962C8B-B14F-4D97-AF65-F5344CB8AC3E}">
        <p14:creationId xmlns:p14="http://schemas.microsoft.com/office/powerpoint/2010/main" val="36650286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40</a:t>
            </a:fld>
            <a:endParaRPr lang="en-US"/>
          </a:p>
        </p:txBody>
      </p:sp>
    </p:spTree>
    <p:extLst>
      <p:ext uri="{BB962C8B-B14F-4D97-AF65-F5344CB8AC3E}">
        <p14:creationId xmlns:p14="http://schemas.microsoft.com/office/powerpoint/2010/main" val="3665028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41</a:t>
            </a:fld>
            <a:endParaRPr lang="en-US"/>
          </a:p>
        </p:txBody>
      </p:sp>
    </p:spTree>
    <p:extLst>
      <p:ext uri="{BB962C8B-B14F-4D97-AF65-F5344CB8AC3E}">
        <p14:creationId xmlns:p14="http://schemas.microsoft.com/office/powerpoint/2010/main" val="3665028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visualization of body weight to brain weight</a:t>
            </a:r>
            <a:r>
              <a:rPr lang="en-US" baseline="0" dirty="0" smtClean="0"/>
              <a:t> in a tabular format</a:t>
            </a:r>
          </a:p>
          <a:p>
            <a:r>
              <a:rPr lang="en-US" baseline="0" dirty="0" smtClean="0"/>
              <a:t>However it may be difficult to reach any conclusions about what our most powerful brain is, partly because we have two numeric variables and are trying to</a:t>
            </a:r>
          </a:p>
          <a:p>
            <a:r>
              <a:rPr lang="en-US" baseline="0" dirty="0" smtClean="0"/>
              <a:t>Compare them.  In order to make any comparisons, we need to mentally pair up and sort the values individually, which is hard</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3</a:t>
            </a:fld>
            <a:endParaRPr lang="en-US"/>
          </a:p>
        </p:txBody>
      </p:sp>
    </p:spTree>
    <p:extLst>
      <p:ext uri="{BB962C8B-B14F-4D97-AF65-F5344CB8AC3E}">
        <p14:creationId xmlns:p14="http://schemas.microsoft.com/office/powerpoint/2010/main" val="4092309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attributes of the data (in this case the labels) are obscuring the numerical data.  But we can’t just remove the labels, because they’re important</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42</a:t>
            </a:fld>
            <a:endParaRPr lang="en-US"/>
          </a:p>
        </p:txBody>
      </p:sp>
    </p:spTree>
    <p:extLst>
      <p:ext uri="{BB962C8B-B14F-4D97-AF65-F5344CB8AC3E}">
        <p14:creationId xmlns:p14="http://schemas.microsoft.com/office/powerpoint/2010/main" val="3745517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labels are important</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43</a:t>
            </a:fld>
            <a:endParaRPr lang="en-US"/>
          </a:p>
        </p:txBody>
      </p:sp>
    </p:spTree>
    <p:extLst>
      <p:ext uri="{BB962C8B-B14F-4D97-AF65-F5344CB8AC3E}">
        <p14:creationId xmlns:p14="http://schemas.microsoft.com/office/powerpoint/2010/main" val="27883306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an example where different messages can obscure each other.</a:t>
            </a:r>
          </a:p>
          <a:p>
            <a:endParaRPr lang="en-US" baseline="0" dirty="0" smtClean="0"/>
          </a:p>
          <a:p>
            <a:r>
              <a:rPr lang="en-US" baseline="0" dirty="0" smtClean="0"/>
              <a:t>In this graph we’re plotting red, blue and control lines for an experiment (presumably yeast cells – generations)</a:t>
            </a:r>
          </a:p>
          <a:p>
            <a:r>
              <a:rPr lang="en-US" baseline="0" dirty="0" smtClean="0"/>
              <a:t>And since this is science we should indicate the amount of uncertainty, which are the vertical bars</a:t>
            </a:r>
          </a:p>
          <a:p>
            <a:endParaRPr lang="en-US" baseline="0" dirty="0" smtClean="0"/>
          </a:p>
          <a:p>
            <a:endParaRPr lang="en-US" baseline="0" dirty="0" smtClean="0"/>
          </a:p>
          <a:p>
            <a:r>
              <a:rPr lang="en-US" baseline="0" dirty="0" smtClean="0"/>
              <a:t>What can we do?</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45</a:t>
            </a:fld>
            <a:endParaRPr lang="en-US"/>
          </a:p>
        </p:txBody>
      </p:sp>
    </p:spTree>
    <p:extLst>
      <p:ext uri="{BB962C8B-B14F-4D97-AF65-F5344CB8AC3E}">
        <p14:creationId xmlns:p14="http://schemas.microsoft.com/office/powerpoint/2010/main" val="2202760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this is an example where</a:t>
            </a:r>
            <a:r>
              <a:rPr lang="en-US" baseline="0" dirty="0" smtClean="0"/>
              <a:t> adornment completely </a:t>
            </a:r>
            <a:r>
              <a:rPr lang="en-US" baseline="0" dirty="0" err="1" smtClean="0"/>
              <a:t>supercedes</a:t>
            </a:r>
            <a:r>
              <a:rPr lang="en-US" baseline="0" dirty="0" smtClean="0"/>
              <a:t> the data.  I’m not completely against pie charts</a:t>
            </a:r>
          </a:p>
          <a:p>
            <a:endParaRPr lang="en-US" baseline="0" dirty="0" smtClean="0"/>
          </a:p>
          <a:p>
            <a:r>
              <a:rPr lang="en-US" dirty="0" smtClean="0"/>
              <a:t>This is a spectrum of cuteness and usefulness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47</a:t>
            </a:fld>
            <a:endParaRPr lang="en-US"/>
          </a:p>
        </p:txBody>
      </p:sp>
    </p:spTree>
    <p:extLst>
      <p:ext uri="{BB962C8B-B14F-4D97-AF65-F5344CB8AC3E}">
        <p14:creationId xmlns:p14="http://schemas.microsoft.com/office/powerpoint/2010/main" val="2455206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Marketing</a:t>
            </a:r>
            <a:r>
              <a:rPr lang="en-US" baseline="0" dirty="0" smtClean="0"/>
              <a:t> obscures</a:t>
            </a:r>
          </a:p>
          <a:p>
            <a:r>
              <a:rPr lang="en-US" baseline="0" dirty="0" smtClean="0"/>
              <a:t>Marks and graphical labels obscure</a:t>
            </a:r>
          </a:p>
          <a:p>
            <a:r>
              <a:rPr lang="en-US" baseline="0" dirty="0" smtClean="0"/>
              <a:t>Spacing obscures</a:t>
            </a:r>
          </a:p>
          <a:p>
            <a:r>
              <a:rPr lang="en-US" baseline="0" dirty="0" smtClean="0"/>
              <a:t>Multiple messages obscure</a:t>
            </a:r>
          </a:p>
          <a:p>
            <a:endParaRPr lang="en-US" baseline="0" dirty="0" smtClean="0"/>
          </a:p>
          <a:p>
            <a:r>
              <a:rPr lang="en-US" baseline="0" dirty="0" smtClean="0"/>
              <a:t>Show you many graphics, describe the goal and discuss how the data is being obscured</a:t>
            </a:r>
          </a:p>
        </p:txBody>
      </p:sp>
      <p:sp>
        <p:nvSpPr>
          <p:cNvPr id="4" name="Slide Number Placeholder 3"/>
          <p:cNvSpPr>
            <a:spLocks noGrp="1"/>
          </p:cNvSpPr>
          <p:nvPr>
            <p:ph type="sldNum" sz="quarter" idx="10"/>
          </p:nvPr>
        </p:nvSpPr>
        <p:spPr/>
        <p:txBody>
          <a:bodyPr/>
          <a:lstStyle/>
          <a:p>
            <a:fld id="{781F0E3D-707A-0F42-89C9-79D9C923CCDF}" type="slidenum">
              <a:rPr lang="en-US" smtClean="0"/>
              <a:t>49</a:t>
            </a:fld>
            <a:endParaRPr lang="en-US"/>
          </a:p>
        </p:txBody>
      </p:sp>
    </p:spTree>
    <p:extLst>
      <p:ext uri="{BB962C8B-B14F-4D97-AF65-F5344CB8AC3E}">
        <p14:creationId xmlns:p14="http://schemas.microsoft.com/office/powerpoint/2010/main" val="3568956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2.37037</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50</a:t>
            </a:fld>
            <a:endParaRPr lang="en-US"/>
          </a:p>
        </p:txBody>
      </p:sp>
    </p:spTree>
    <p:extLst>
      <p:ext uri="{BB962C8B-B14F-4D97-AF65-F5344CB8AC3E}">
        <p14:creationId xmlns:p14="http://schemas.microsoft.com/office/powerpoint/2010/main" val="3180923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2.37037</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51</a:t>
            </a:fld>
            <a:endParaRPr lang="en-US"/>
          </a:p>
        </p:txBody>
      </p:sp>
    </p:spTree>
    <p:extLst>
      <p:ext uri="{BB962C8B-B14F-4D97-AF65-F5344CB8AC3E}">
        <p14:creationId xmlns:p14="http://schemas.microsoft.com/office/powerpoint/2010/main" val="3180923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2.37037</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52</a:t>
            </a:fld>
            <a:endParaRPr lang="en-US"/>
          </a:p>
        </p:txBody>
      </p:sp>
    </p:spTree>
    <p:extLst>
      <p:ext uri="{BB962C8B-B14F-4D97-AF65-F5344CB8AC3E}">
        <p14:creationId xmlns:p14="http://schemas.microsoft.com/office/powerpoint/2010/main" val="31809233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It</a:t>
            </a:r>
            <a:r>
              <a:rPr lang="en-US" sz="1200" i="0" kern="1200" baseline="0" dirty="0" smtClean="0">
                <a:solidFill>
                  <a:schemeClr val="tx1"/>
                </a:solidFill>
                <a:effectLst/>
                <a:latin typeface="+mn-lt"/>
                <a:ea typeface="+mn-ea"/>
                <a:cs typeface="+mn-cs"/>
              </a:rPr>
              <a:t> started in the 1860s and came back around 1950s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X axis is data value difference, Y is perceived difference</a:t>
            </a:r>
          </a:p>
          <a:p>
            <a:pPr marL="0" marR="0" indent="0" algn="l" defTabSz="457200" rtl="0" eaLnBrk="1" fontAlgn="auto" latinLnBrk="0" hangingPunct="1">
              <a:lnSpc>
                <a:spcPct val="100000"/>
              </a:lnSpc>
              <a:spcBef>
                <a:spcPts val="0"/>
              </a:spcBef>
              <a:spcAft>
                <a:spcPts val="0"/>
              </a:spcAft>
              <a:buClrTx/>
              <a:buSzTx/>
              <a:buFontTx/>
              <a:buNone/>
              <a:tabLst/>
              <a:defRPr/>
            </a:pPr>
            <a:r>
              <a:rPr lang="en-US" i="0" dirty="0" smtClean="0"/>
              <a:t>So</a:t>
            </a:r>
            <a:r>
              <a:rPr lang="en-US" i="0" baseline="0" dirty="0" smtClean="0"/>
              <a:t> you can think about how different magnitudes of numerical </a:t>
            </a:r>
          </a:p>
          <a:p>
            <a:pPr marL="0" marR="0" indent="0" algn="l" defTabSz="457200" rtl="0" eaLnBrk="1" fontAlgn="auto" latinLnBrk="0" hangingPunct="1">
              <a:lnSpc>
                <a:spcPct val="100000"/>
              </a:lnSpc>
              <a:spcBef>
                <a:spcPts val="0"/>
              </a:spcBef>
              <a:spcAft>
                <a:spcPts val="0"/>
              </a:spcAft>
              <a:buClrTx/>
              <a:buSzTx/>
              <a:buFontTx/>
              <a:buNone/>
              <a:tabLst/>
              <a:defRPr/>
            </a:pPr>
            <a:r>
              <a:rPr lang="en-US" i="0" baseline="0" dirty="0" smtClean="0"/>
              <a:t>data can be mapped onto visual or even non visual aesthetic</a:t>
            </a:r>
            <a:endParaRPr lang="en-US" i="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power-function psychophysical curves for a variety of stimuli using data from </a:t>
            </a:r>
            <a:r>
              <a:rPr lang="en-US" sz="1200" i="0" kern="1200" dirty="0" err="1" smtClean="0">
                <a:solidFill>
                  <a:schemeClr val="tx1"/>
                </a:solidFill>
                <a:effectLst/>
                <a:latin typeface="+mn-lt"/>
                <a:ea typeface="+mn-ea"/>
                <a:cs typeface="+mn-cs"/>
              </a:rPr>
              <a:t>Shiffman</a:t>
            </a:r>
            <a:r>
              <a:rPr lang="en-US" sz="1200" i="0" kern="1200" dirty="0" smtClean="0">
                <a:solidFill>
                  <a:schemeClr val="tx1"/>
                </a:solidFill>
                <a:effectLst/>
                <a:latin typeface="+mn-lt"/>
                <a:ea typeface="+mn-ea"/>
                <a:cs typeface="+mn-cs"/>
              </a:rPr>
              <a:t> (1990), Stevens (1961), and other sources. Note that electric shock has an exponent greater than 3. For this and other reasons, shock would not be a good aesthetic candidate for </a:t>
            </a:r>
            <a:r>
              <a:rPr lang="en-US" sz="1200" i="0" kern="1200" dirty="0" err="1" smtClean="0">
                <a:solidFill>
                  <a:schemeClr val="tx1"/>
                </a:solidFill>
                <a:effectLst/>
                <a:latin typeface="+mn-lt"/>
                <a:ea typeface="+mn-ea"/>
                <a:cs typeface="+mn-cs"/>
              </a:rPr>
              <a:t>repre</a:t>
            </a:r>
            <a:r>
              <a:rPr lang="en-US" sz="1200" i="0" kern="1200" dirty="0" smtClean="0">
                <a:solidFill>
                  <a:schemeClr val="tx1"/>
                </a:solidFill>
                <a:effectLst/>
                <a:latin typeface="+mn-lt"/>
                <a:ea typeface="+mn-ea"/>
                <a:cs typeface="+mn-cs"/>
              </a:rPr>
              <a:t>- </a:t>
            </a:r>
            <a:r>
              <a:rPr lang="en-US" sz="1200" i="0" kern="1200" dirty="0" err="1" smtClean="0">
                <a:solidFill>
                  <a:schemeClr val="tx1"/>
                </a:solidFill>
                <a:effectLst/>
                <a:latin typeface="+mn-lt"/>
                <a:ea typeface="+mn-ea"/>
                <a:cs typeface="+mn-cs"/>
              </a:rPr>
              <a:t>senting</a:t>
            </a:r>
            <a:r>
              <a:rPr lang="en-US" sz="1200" i="0" kern="1200" dirty="0" smtClean="0">
                <a:solidFill>
                  <a:schemeClr val="tx1"/>
                </a:solidFill>
                <a:effectLst/>
                <a:latin typeface="+mn-lt"/>
                <a:ea typeface="+mn-ea"/>
                <a:cs typeface="+mn-cs"/>
              </a:rPr>
              <a:t> a dimension in a statistical graphic. </a:t>
            </a:r>
            <a:endParaRPr lang="en-US" i="0" dirty="0" smtClean="0"/>
          </a:p>
          <a:p>
            <a:r>
              <a:rPr lang="en-US" i="0" dirty="0" smtClean="0"/>
              <a:t/>
            </a:r>
          </a:p>
        </p:txBody>
      </p:sp>
      <p:sp>
        <p:nvSpPr>
          <p:cNvPr id="4" name="Slide Number Placeholder 3"/>
          <p:cNvSpPr>
            <a:spLocks noGrp="1"/>
          </p:cNvSpPr>
          <p:nvPr>
            <p:ph type="sldNum" sz="quarter" idx="10"/>
          </p:nvPr>
        </p:nvSpPr>
        <p:spPr/>
        <p:txBody>
          <a:bodyPr/>
          <a:lstStyle/>
          <a:p>
            <a:fld id="{781F0E3D-707A-0F42-89C9-79D9C923CCDF}" type="slidenum">
              <a:rPr lang="en-US" smtClean="0"/>
              <a:t>53</a:t>
            </a:fld>
            <a:endParaRPr lang="en-US"/>
          </a:p>
        </p:txBody>
      </p:sp>
    </p:spTree>
    <p:extLst>
      <p:ext uri="{BB962C8B-B14F-4D97-AF65-F5344CB8AC3E}">
        <p14:creationId xmlns:p14="http://schemas.microsoft.com/office/powerpoint/2010/main" val="33869893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54</a:t>
            </a:fld>
            <a:endParaRPr lang="en-US"/>
          </a:p>
        </p:txBody>
      </p:sp>
    </p:spTree>
    <p:extLst>
      <p:ext uri="{BB962C8B-B14F-4D97-AF65-F5344CB8AC3E}">
        <p14:creationId xmlns:p14="http://schemas.microsoft.com/office/powerpoint/2010/main" val="2452436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this plot do better than the previous?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4</a:t>
            </a:fld>
            <a:endParaRPr lang="en-US"/>
          </a:p>
        </p:txBody>
      </p:sp>
    </p:spTree>
    <p:extLst>
      <p:ext uri="{BB962C8B-B14F-4D97-AF65-F5344CB8AC3E}">
        <p14:creationId xmlns:p14="http://schemas.microsoft.com/office/powerpoint/2010/main" val="15536107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55</a:t>
            </a:fld>
            <a:endParaRPr lang="en-US"/>
          </a:p>
        </p:txBody>
      </p:sp>
    </p:spTree>
    <p:extLst>
      <p:ext uri="{BB962C8B-B14F-4D97-AF65-F5344CB8AC3E}">
        <p14:creationId xmlns:p14="http://schemas.microsoft.com/office/powerpoint/2010/main" val="20436515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57</a:t>
            </a:fld>
            <a:endParaRPr lang="en-US"/>
          </a:p>
        </p:txBody>
      </p:sp>
    </p:spTree>
    <p:extLst>
      <p:ext uri="{BB962C8B-B14F-4D97-AF65-F5344CB8AC3E}">
        <p14:creationId xmlns:p14="http://schemas.microsoft.com/office/powerpoint/2010/main" val="1432437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58</a:t>
            </a:fld>
            <a:endParaRPr lang="en-US"/>
          </a:p>
        </p:txBody>
      </p:sp>
    </p:spTree>
    <p:extLst>
      <p:ext uri="{BB962C8B-B14F-4D97-AF65-F5344CB8AC3E}">
        <p14:creationId xmlns:p14="http://schemas.microsoft.com/office/powerpoint/2010/main" val="5725016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great about the component model?</a:t>
            </a:r>
          </a:p>
          <a:p>
            <a:pPr marL="171450" indent="-171450">
              <a:buFontTx/>
              <a:buChar char="•"/>
            </a:pPr>
            <a:r>
              <a:rPr lang="en-US" dirty="0" smtClean="0"/>
              <a:t>Really easy to use (if it does what you want)</a:t>
            </a:r>
          </a:p>
          <a:p>
            <a:pPr marL="171450" indent="-171450">
              <a:buFontTx/>
              <a:buChar char="•"/>
            </a:pPr>
            <a:endParaRPr lang="en-US" dirty="0" smtClean="0"/>
          </a:p>
          <a:p>
            <a:r>
              <a:rPr lang="en-US" dirty="0" smtClean="0"/>
              <a:t>What</a:t>
            </a:r>
            <a:r>
              <a:rPr lang="en-US" baseline="0" dirty="0" smtClean="0"/>
              <a:t> some issues with the component model?</a:t>
            </a:r>
          </a:p>
          <a:p>
            <a:pPr marL="171450" indent="-171450">
              <a:buFontTx/>
              <a:buChar char="•"/>
            </a:pPr>
            <a:r>
              <a:rPr lang="en-US" baseline="0" dirty="0" smtClean="0"/>
              <a:t>Stuck with their implementation</a:t>
            </a:r>
          </a:p>
          <a:p>
            <a:pPr marL="171450" indent="-171450">
              <a:buFontTx/>
              <a:buChar char="•"/>
            </a:pPr>
            <a:r>
              <a:rPr lang="en-US" baseline="0" dirty="0" smtClean="0"/>
              <a:t>Only </a:t>
            </a:r>
            <a:r>
              <a:rPr lang="en-US" baseline="0" dirty="0" err="1" smtClean="0"/>
              <a:t>emcompasses</a:t>
            </a:r>
            <a:r>
              <a:rPr lang="en-US" baseline="0" dirty="0" smtClean="0"/>
              <a:t> the rendering portion of the pipeline</a:t>
            </a:r>
          </a:p>
          <a:p>
            <a:pPr marL="171450" indent="-171450">
              <a:buFontTx/>
              <a:buChar char="•"/>
            </a:pPr>
            <a:r>
              <a:rPr lang="en-US" baseline="0" dirty="0" smtClean="0"/>
              <a:t>Structured data transformations, scaling, changing data types, layouts, are all difficult to achieve</a:t>
            </a:r>
          </a:p>
          <a:p>
            <a:pPr marL="171450" indent="-171450">
              <a:buFontTx/>
              <a:buChar char="•"/>
            </a:pPr>
            <a:r>
              <a:rPr lang="en-US" baseline="0" dirty="0" smtClean="0"/>
              <a:t>Black box</a:t>
            </a:r>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59</a:t>
            </a:fld>
            <a:endParaRPr lang="en-US"/>
          </a:p>
        </p:txBody>
      </p:sp>
    </p:spTree>
    <p:extLst>
      <p:ext uri="{BB962C8B-B14F-4D97-AF65-F5344CB8AC3E}">
        <p14:creationId xmlns:p14="http://schemas.microsoft.com/office/powerpoint/2010/main" val="5725016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60</a:t>
            </a:fld>
            <a:endParaRPr lang="en-US"/>
          </a:p>
        </p:txBody>
      </p:sp>
    </p:spTree>
    <p:extLst>
      <p:ext uri="{BB962C8B-B14F-4D97-AF65-F5344CB8AC3E}">
        <p14:creationId xmlns:p14="http://schemas.microsoft.com/office/powerpoint/2010/main" val="23640145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61</a:t>
            </a:fld>
            <a:endParaRPr lang="en-US"/>
          </a:p>
        </p:txBody>
      </p:sp>
    </p:spTree>
    <p:extLst>
      <p:ext uri="{BB962C8B-B14F-4D97-AF65-F5344CB8AC3E}">
        <p14:creationId xmlns:p14="http://schemas.microsoft.com/office/powerpoint/2010/main" val="1432437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 want to count the number of each gender’s response (female saying “frequently”) </a:t>
            </a:r>
            <a:r>
              <a:rPr lang="en-US" dirty="0" err="1" smtClean="0"/>
              <a:t>etc</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63</a:t>
            </a:fld>
            <a:endParaRPr lang="en-US"/>
          </a:p>
        </p:txBody>
      </p:sp>
    </p:spTree>
    <p:extLst>
      <p:ext uri="{BB962C8B-B14F-4D97-AF65-F5344CB8AC3E}">
        <p14:creationId xmlns:p14="http://schemas.microsoft.com/office/powerpoint/2010/main" val="40226944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step is to</a:t>
            </a:r>
            <a:r>
              <a:rPr lang="en-US" baseline="0" dirty="0" smtClean="0"/>
              <a:t> map the summary to transform this numerical statistic into the pixel domain</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64</a:t>
            </a:fld>
            <a:endParaRPr lang="en-US"/>
          </a:p>
        </p:txBody>
      </p:sp>
    </p:spTree>
    <p:extLst>
      <p:ext uri="{BB962C8B-B14F-4D97-AF65-F5344CB8AC3E}">
        <p14:creationId xmlns:p14="http://schemas.microsoft.com/office/powerpoint/2010/main" val="30578779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Intervals are objects with a start and end </a:t>
            </a:r>
          </a:p>
          <a:p>
            <a:endParaRPr lang="en-US" dirty="0" smtClean="0"/>
          </a:p>
          <a:p>
            <a:r>
              <a:rPr lang="en-US" dirty="0" smtClean="0"/>
              <a:t>SKIPPED POSITIONING AND GROUPING</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65</a:t>
            </a:fld>
            <a:endParaRPr lang="en-US"/>
          </a:p>
        </p:txBody>
      </p:sp>
    </p:spTree>
    <p:extLst>
      <p:ext uri="{BB962C8B-B14F-4D97-AF65-F5344CB8AC3E}">
        <p14:creationId xmlns:p14="http://schemas.microsoft.com/office/powerpoint/2010/main" val="41675985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Intervals are objects with a start and end </a:t>
            </a:r>
          </a:p>
          <a:p>
            <a:endParaRPr lang="en-US" dirty="0" smtClean="0"/>
          </a:p>
          <a:p>
            <a:r>
              <a:rPr lang="en-US" dirty="0" smtClean="0"/>
              <a:t>SKIPPED POSITIONING AND GROUPING</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66</a:t>
            </a:fld>
            <a:endParaRPr lang="en-US"/>
          </a:p>
        </p:txBody>
      </p:sp>
    </p:spTree>
    <p:extLst>
      <p:ext uri="{BB962C8B-B14F-4D97-AF65-F5344CB8AC3E}">
        <p14:creationId xmlns:p14="http://schemas.microsoft.com/office/powerpoint/2010/main" val="4167598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reason why this visualization is so effective is</a:t>
            </a:r>
          </a:p>
          <a:p>
            <a:endParaRPr lang="en-US" dirty="0" smtClean="0"/>
          </a:p>
          <a:p>
            <a:pPr marL="228600" indent="-228600">
              <a:buAutoNum type="arabicParenR"/>
            </a:pPr>
            <a:r>
              <a:rPr lang="en-US" baseline="0" dirty="0" smtClean="0"/>
              <a:t>It is clear what the goal of the plot is</a:t>
            </a:r>
          </a:p>
          <a:p>
            <a:pPr marL="228600" indent="-228600">
              <a:buAutoNum type="arabicParenR"/>
            </a:pPr>
            <a:r>
              <a:rPr lang="en-US" baseline="0" dirty="0" smtClean="0"/>
              <a:t>It is clear along what metric we are making these comparisons</a:t>
            </a:r>
          </a:p>
          <a:p>
            <a:pPr marL="228600" indent="-228600">
              <a:buAutoNum type="arabicParenR"/>
            </a:pPr>
            <a:r>
              <a:rPr lang="en-US" baseline="0" dirty="0" smtClean="0"/>
              <a:t>The visualization helps us perform these comparisons directly</a:t>
            </a:r>
          </a:p>
          <a:p>
            <a:pPr marL="228600" indent="-228600">
              <a:buAutoNum type="arabicParenR"/>
            </a:pPr>
            <a:r>
              <a:rPr lang="en-US" baseline="0" dirty="0" smtClean="0"/>
              <a:t>The use of ink helps and doesn’t hinder us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5</a:t>
            </a:fld>
            <a:endParaRPr lang="en-US"/>
          </a:p>
        </p:txBody>
      </p:sp>
    </p:spTree>
    <p:extLst>
      <p:ext uri="{BB962C8B-B14F-4D97-AF65-F5344CB8AC3E}">
        <p14:creationId xmlns:p14="http://schemas.microsoft.com/office/powerpoint/2010/main" val="37764048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70</a:t>
            </a:fld>
            <a:endParaRPr lang="en-US"/>
          </a:p>
        </p:txBody>
      </p:sp>
    </p:spTree>
    <p:extLst>
      <p:ext uri="{BB962C8B-B14F-4D97-AF65-F5344CB8AC3E}">
        <p14:creationId xmlns:p14="http://schemas.microsoft.com/office/powerpoint/2010/main" val="17760921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Polaris takes the grammar idea and makes it useful for mere</a:t>
            </a:r>
            <a:r>
              <a:rPr lang="en-US" baseline="0" dirty="0" smtClean="0"/>
              <a:t> mortals in a constrained scenario: OLAP cube</a:t>
            </a:r>
          </a:p>
          <a:p>
            <a:r>
              <a:rPr lang="en-US" baseline="0" dirty="0" smtClean="0"/>
              <a:t>Problem with grammars are they’re very difficult to learn and use, there is value in constraining the types of sentences to avoid syntactical errors.</a:t>
            </a:r>
          </a:p>
          <a:p>
            <a:endParaRPr lang="en-US" dirty="0" smtClean="0"/>
          </a:p>
          <a:p>
            <a:r>
              <a:rPr lang="en-US" dirty="0" smtClean="0"/>
              <a:t>In the original paper, their main</a:t>
            </a:r>
            <a:r>
              <a:rPr lang="en-US" baseline="0" dirty="0" smtClean="0"/>
              <a:t> focus is on an algebra for defining the layout.</a:t>
            </a:r>
          </a:p>
          <a:p>
            <a:r>
              <a:rPr lang="en-US" baseline="0" dirty="0" smtClean="0"/>
              <a:t>Model: plot as a table of graphical cells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71</a:t>
            </a:fld>
            <a:endParaRPr lang="en-US"/>
          </a:p>
        </p:txBody>
      </p:sp>
    </p:spTree>
    <p:extLst>
      <p:ext uri="{BB962C8B-B14F-4D97-AF65-F5344CB8AC3E}">
        <p14:creationId xmlns:p14="http://schemas.microsoft.com/office/powerpoint/2010/main" val="22066083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72</a:t>
            </a:fld>
            <a:endParaRPr lang="en-US"/>
          </a:p>
        </p:txBody>
      </p:sp>
    </p:spTree>
    <p:extLst>
      <p:ext uri="{BB962C8B-B14F-4D97-AF65-F5344CB8AC3E}">
        <p14:creationId xmlns:p14="http://schemas.microsoft.com/office/powerpoint/2010/main" val="14324377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how outer joins work</a:t>
            </a:r>
          </a:p>
          <a:p>
            <a:r>
              <a:rPr lang="en-US" dirty="0" smtClean="0"/>
              <a:t>Data manipulation happens outside of</a:t>
            </a:r>
            <a:r>
              <a:rPr lang="en-US" baseline="0" dirty="0" smtClean="0"/>
              <a:t> d3</a:t>
            </a:r>
          </a:p>
          <a:p>
            <a:r>
              <a:rPr lang="en-US" baseline="0" dirty="0" smtClean="0"/>
              <a:t>Layout: cluster, force, hierarchy, histogram, </a:t>
            </a:r>
            <a:r>
              <a:rPr lang="en-US" baseline="0" dirty="0" err="1" smtClean="0"/>
              <a:t>treemap</a:t>
            </a:r>
            <a:r>
              <a:rPr lang="en-US" baseline="0" dirty="0" smtClean="0"/>
              <a:t>, map</a:t>
            </a:r>
          </a:p>
          <a:p>
            <a:r>
              <a:rPr lang="en-US" baseline="0" dirty="0" smtClean="0"/>
              <a:t>Interaction: brush, zoom</a:t>
            </a:r>
          </a:p>
          <a:p>
            <a:endParaRPr lang="en-US" baseline="0" dirty="0" smtClean="0"/>
          </a:p>
          <a:p>
            <a:r>
              <a:rPr lang="en-US" baseline="0" dirty="0" smtClean="0"/>
              <a:t>Show demo, then talk about how its implemented</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75</a:t>
            </a:fld>
            <a:endParaRPr lang="en-US"/>
          </a:p>
        </p:txBody>
      </p:sp>
    </p:spTree>
    <p:extLst>
      <p:ext uri="{BB962C8B-B14F-4D97-AF65-F5344CB8AC3E}">
        <p14:creationId xmlns:p14="http://schemas.microsoft.com/office/powerpoint/2010/main" val="15887804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how outer joins work</a:t>
            </a:r>
          </a:p>
          <a:p>
            <a:r>
              <a:rPr lang="en-US" dirty="0" smtClean="0"/>
              <a:t>Data manipulation happens outside of</a:t>
            </a:r>
            <a:r>
              <a:rPr lang="en-US" baseline="0" dirty="0" smtClean="0"/>
              <a:t> d3</a:t>
            </a:r>
          </a:p>
          <a:p>
            <a:r>
              <a:rPr lang="en-US" baseline="0" dirty="0" smtClean="0"/>
              <a:t>Layout: cluster, force, hierarchy, histogram, </a:t>
            </a:r>
            <a:r>
              <a:rPr lang="en-US" baseline="0" dirty="0" err="1" smtClean="0"/>
              <a:t>treemap</a:t>
            </a:r>
            <a:r>
              <a:rPr lang="en-US" baseline="0" dirty="0" smtClean="0"/>
              <a:t>, map</a:t>
            </a:r>
          </a:p>
          <a:p>
            <a:r>
              <a:rPr lang="en-US" baseline="0" dirty="0" smtClean="0"/>
              <a:t>Interaction: brush, zoom</a:t>
            </a:r>
          </a:p>
          <a:p>
            <a:endParaRPr lang="en-US" baseline="0" dirty="0" smtClean="0"/>
          </a:p>
          <a:p>
            <a:r>
              <a:rPr lang="en-US" baseline="0" dirty="0" smtClean="0"/>
              <a:t>Show demo, then talk about how its implemented</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77</a:t>
            </a:fld>
            <a:endParaRPr lang="en-US"/>
          </a:p>
        </p:txBody>
      </p:sp>
    </p:spTree>
    <p:extLst>
      <p:ext uri="{BB962C8B-B14F-4D97-AF65-F5344CB8AC3E}">
        <p14:creationId xmlns:p14="http://schemas.microsoft.com/office/powerpoint/2010/main" val="1588780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Double chocolate 1.75 10</a:t>
            </a:r>
          </a:p>
          <a:p>
            <a:r>
              <a:rPr lang="en-US" dirty="0" smtClean="0"/>
              <a:t>Oatmeal raisin 10</a:t>
            </a:r>
          </a:p>
          <a:p>
            <a:r>
              <a:rPr lang="en-US" dirty="0" smtClean="0"/>
              <a:t>Almond biscotti 1.75 10</a:t>
            </a:r>
          </a:p>
          <a:p>
            <a:r>
              <a:rPr lang="en-US" dirty="0" smtClean="0"/>
              <a:t>Sticky buns 3.50 15</a:t>
            </a:r>
          </a:p>
          <a:p>
            <a:r>
              <a:rPr lang="en-US" dirty="0" smtClean="0"/>
              <a:t>Muffin cakes 3 10</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6</a:t>
            </a:fld>
            <a:endParaRPr lang="en-US"/>
          </a:p>
        </p:txBody>
      </p:sp>
    </p:spTree>
    <p:extLst>
      <p:ext uri="{BB962C8B-B14F-4D97-AF65-F5344CB8AC3E}">
        <p14:creationId xmlns:p14="http://schemas.microsoft.com/office/powerpoint/2010/main" val="737986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Poor representation mirrors poor reasoning and encourages and sustains it. Once we go astray in our reasoning, our visual representation not only confirms the bad reasoning which it embodies, but compounds our problems by leading us into further errors.</a:t>
            </a:r>
          </a:p>
          <a:p>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7</a:t>
            </a:fld>
            <a:endParaRPr lang="en-US"/>
          </a:p>
        </p:txBody>
      </p:sp>
    </p:spTree>
    <p:extLst>
      <p:ext uri="{BB962C8B-B14F-4D97-AF65-F5344CB8AC3E}">
        <p14:creationId xmlns:p14="http://schemas.microsoft.com/office/powerpoint/2010/main" val="3116134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Almost</a:t>
            </a:r>
            <a:r>
              <a:rPr lang="en-US" baseline="0" dirty="0" smtClean="0"/>
              <a:t> all visualization tools assume the data comes in a tidy form.  This is different than </a:t>
            </a:r>
            <a:r>
              <a:rPr lang="en-US" baseline="0" dirty="0" err="1" smtClean="0"/>
              <a:t>csv</a:t>
            </a:r>
            <a:r>
              <a:rPr lang="en-US" baseline="0" dirty="0" smtClean="0"/>
              <a:t>, </a:t>
            </a:r>
            <a:r>
              <a:rPr lang="en-US" baseline="0" dirty="0" err="1" smtClean="0"/>
              <a:t>tsv</a:t>
            </a:r>
            <a:r>
              <a:rPr lang="en-US" baseline="0" dirty="0" smtClean="0"/>
              <a:t>, excel </a:t>
            </a:r>
            <a:r>
              <a:rPr lang="en-US" baseline="0" dirty="0" err="1" smtClean="0"/>
              <a:t>etc</a:t>
            </a:r>
            <a:r>
              <a:rPr lang="en-US" baseline="0" dirty="0" smtClean="0"/>
              <a:t>, but the nature of the data.    </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9</a:t>
            </a:fld>
            <a:endParaRPr lang="en-US"/>
          </a:p>
        </p:txBody>
      </p:sp>
    </p:spTree>
    <p:extLst>
      <p:ext uri="{BB962C8B-B14F-4D97-AF65-F5344CB8AC3E}">
        <p14:creationId xmlns:p14="http://schemas.microsoft.com/office/powerpoint/2010/main" val="843587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census report of insured</a:t>
            </a:r>
            <a:r>
              <a:rPr lang="en-US" baseline="0" dirty="0" smtClean="0"/>
              <a:t> people by education.</a:t>
            </a:r>
          </a:p>
          <a:p>
            <a:r>
              <a:rPr lang="en-US" dirty="0" smtClean="0"/>
              <a:t>This is a report, not tidy data</a:t>
            </a:r>
          </a:p>
          <a:p>
            <a:endParaRPr lang="en-US" dirty="0" smtClean="0"/>
          </a:p>
          <a:p>
            <a:r>
              <a:rPr lang="en-US" dirty="0" smtClean="0"/>
              <a:t>The totals are computed aggregates,</a:t>
            </a:r>
            <a:r>
              <a:rPr lang="en-US" baseline="0" dirty="0" smtClean="0"/>
              <a:t> and are mixed together with individual observations</a:t>
            </a:r>
            <a:endParaRPr lang="en-US" dirty="0"/>
          </a:p>
        </p:txBody>
      </p:sp>
      <p:sp>
        <p:nvSpPr>
          <p:cNvPr id="4" name="Slide Number Placeholder 3"/>
          <p:cNvSpPr>
            <a:spLocks noGrp="1"/>
          </p:cNvSpPr>
          <p:nvPr>
            <p:ph type="sldNum" sz="quarter" idx="10"/>
          </p:nvPr>
        </p:nvSpPr>
        <p:spPr/>
        <p:txBody>
          <a:bodyPr/>
          <a:lstStyle/>
          <a:p>
            <a:fld id="{781F0E3D-707A-0F42-89C9-79D9C923CCDF}" type="slidenum">
              <a:rPr lang="en-US" smtClean="0"/>
              <a:t>10</a:t>
            </a:fld>
            <a:endParaRPr lang="en-US"/>
          </a:p>
        </p:txBody>
      </p:sp>
    </p:spTree>
    <p:extLst>
      <p:ext uri="{BB962C8B-B14F-4D97-AF65-F5344CB8AC3E}">
        <p14:creationId xmlns:p14="http://schemas.microsoft.com/office/powerpoint/2010/main" val="4184665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x-non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smtClean="0"/>
              <a:t>Click to edit Master subtitle style</a:t>
            </a:r>
            <a:endParaRPr lang="en-US"/>
          </a:p>
        </p:txBody>
      </p:sp>
      <p:sp>
        <p:nvSpPr>
          <p:cNvPr id="4" name="Date Placeholder 3"/>
          <p:cNvSpPr>
            <a:spLocks noGrp="1"/>
          </p:cNvSpPr>
          <p:nvPr>
            <p:ph type="dt" sz="half" idx="10"/>
          </p:nvPr>
        </p:nvSpPr>
        <p:spPr/>
        <p:txBody>
          <a:bodyPr/>
          <a:lstStyle/>
          <a:p>
            <a:fld id="{C4FE8743-259A-5747-BD31-72FD04FF54C6}" type="datetimeFigureOut">
              <a:rPr lang="en-US" smtClean="0"/>
              <a:t>11/2/13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2634455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4FE8743-259A-5747-BD31-72FD04FF54C6}" type="datetimeFigureOut">
              <a:rPr lang="en-US" smtClean="0"/>
              <a:t>11/2/13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15490959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x-none"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4FE8743-259A-5747-BD31-72FD04FF54C6}" type="datetimeFigureOut">
              <a:rPr lang="en-US" smtClean="0"/>
              <a:t>11/2/13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1886959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idx="1"/>
          </p:nvPr>
        </p:nvSpPr>
        <p:spPr/>
        <p:txBody>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10"/>
          </p:nvPr>
        </p:nvSpPr>
        <p:spPr/>
        <p:txBody>
          <a:bodyPr/>
          <a:lstStyle/>
          <a:p>
            <a:fld id="{C4FE8743-259A-5747-BD31-72FD04FF54C6}" type="datetimeFigureOut">
              <a:rPr lang="en-US" smtClean="0"/>
              <a:t>11/2/13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67861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x-none"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x-none" smtClean="0"/>
              <a:t>Click to edit Master text styles</a:t>
            </a:r>
          </a:p>
        </p:txBody>
      </p:sp>
      <p:sp>
        <p:nvSpPr>
          <p:cNvPr id="4" name="Date Placeholder 3"/>
          <p:cNvSpPr>
            <a:spLocks noGrp="1"/>
          </p:cNvSpPr>
          <p:nvPr>
            <p:ph type="dt" sz="half" idx="10"/>
          </p:nvPr>
        </p:nvSpPr>
        <p:spPr/>
        <p:txBody>
          <a:bodyPr/>
          <a:lstStyle/>
          <a:p>
            <a:fld id="{C4FE8743-259A-5747-BD31-72FD04FF54C6}" type="datetimeFigureOut">
              <a:rPr lang="en-US" smtClean="0"/>
              <a:t>11/2/13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1200446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Date Placeholder 4"/>
          <p:cNvSpPr>
            <a:spLocks noGrp="1"/>
          </p:cNvSpPr>
          <p:nvPr>
            <p:ph type="dt" sz="half" idx="10"/>
          </p:nvPr>
        </p:nvSpPr>
        <p:spPr/>
        <p:txBody>
          <a:bodyPr/>
          <a:lstStyle/>
          <a:p>
            <a:fld id="{C4FE8743-259A-5747-BD31-72FD04FF54C6}" type="datetimeFigureOut">
              <a:rPr lang="en-US" smtClean="0"/>
              <a:t>11/2/13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759425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x-none"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x-none"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7" name="Date Placeholder 6"/>
          <p:cNvSpPr>
            <a:spLocks noGrp="1"/>
          </p:cNvSpPr>
          <p:nvPr>
            <p:ph type="dt" sz="half" idx="10"/>
          </p:nvPr>
        </p:nvSpPr>
        <p:spPr/>
        <p:txBody>
          <a:bodyPr/>
          <a:lstStyle/>
          <a:p>
            <a:fld id="{C4FE8743-259A-5747-BD31-72FD04FF54C6}" type="datetimeFigureOut">
              <a:rPr lang="en-US" smtClean="0"/>
              <a:t>11/2/13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389091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x-none" smtClean="0"/>
              <a:t>Click to edit Master title style</a:t>
            </a:r>
            <a:endParaRPr lang="en-US"/>
          </a:p>
        </p:txBody>
      </p:sp>
      <p:sp>
        <p:nvSpPr>
          <p:cNvPr id="3" name="Date Placeholder 2"/>
          <p:cNvSpPr>
            <a:spLocks noGrp="1"/>
          </p:cNvSpPr>
          <p:nvPr>
            <p:ph type="dt" sz="half" idx="10"/>
          </p:nvPr>
        </p:nvSpPr>
        <p:spPr/>
        <p:txBody>
          <a:bodyPr/>
          <a:lstStyle/>
          <a:p>
            <a:fld id="{C4FE8743-259A-5747-BD31-72FD04FF54C6}" type="datetimeFigureOut">
              <a:rPr lang="en-US" smtClean="0"/>
              <a:t>11/2/13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393866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FE8743-259A-5747-BD31-72FD04FF54C6}" type="datetimeFigureOut">
              <a:rPr lang="en-US" smtClean="0"/>
              <a:t>11/2/13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2437531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x-none"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C4FE8743-259A-5747-BD31-72FD04FF54C6}" type="datetimeFigureOut">
              <a:rPr lang="en-US" smtClean="0"/>
              <a:t>11/2/13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3584932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x-none"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x-none" smtClean="0"/>
              <a:t>Click to edit Master text styles</a:t>
            </a:r>
          </a:p>
        </p:txBody>
      </p:sp>
      <p:sp>
        <p:nvSpPr>
          <p:cNvPr id="5" name="Date Placeholder 4"/>
          <p:cNvSpPr>
            <a:spLocks noGrp="1"/>
          </p:cNvSpPr>
          <p:nvPr>
            <p:ph type="dt" sz="half" idx="10"/>
          </p:nvPr>
        </p:nvSpPr>
        <p:spPr/>
        <p:txBody>
          <a:bodyPr/>
          <a:lstStyle/>
          <a:p>
            <a:fld id="{C4FE8743-259A-5747-BD31-72FD04FF54C6}" type="datetimeFigureOut">
              <a:rPr lang="en-US" smtClean="0"/>
              <a:t>11/2/13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21AC1-E463-9844-9262-ACEAC468401B}" type="slidenum">
              <a:rPr lang="en-US" smtClean="0"/>
              <a:t>‹#›</a:t>
            </a:fld>
            <a:endParaRPr lang="en-US"/>
          </a:p>
        </p:txBody>
      </p:sp>
    </p:spTree>
    <p:extLst>
      <p:ext uri="{BB962C8B-B14F-4D97-AF65-F5344CB8AC3E}">
        <p14:creationId xmlns:p14="http://schemas.microsoft.com/office/powerpoint/2010/main" val="119512844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x-none"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x-none" smtClean="0"/>
              <a:t>Click to edit Master text styles</a:t>
            </a:r>
          </a:p>
          <a:p>
            <a:pPr lvl="1"/>
            <a:r>
              <a:rPr lang="x-none" smtClean="0"/>
              <a:t>Second level</a:t>
            </a:r>
          </a:p>
          <a:p>
            <a:pPr lvl="2"/>
            <a:r>
              <a:rPr lang="x-none" smtClean="0"/>
              <a:t>Third level</a:t>
            </a:r>
          </a:p>
          <a:p>
            <a:pPr lvl="3"/>
            <a:r>
              <a:rPr lang="x-none" smtClean="0"/>
              <a:t>Fourth level</a:t>
            </a:r>
          </a:p>
          <a:p>
            <a:pPr lvl="4"/>
            <a:r>
              <a:rPr lang="x-none"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Gotham Light"/>
                <a:cs typeface="Gotham Light"/>
              </a:defRPr>
            </a:lvl1pPr>
          </a:lstStyle>
          <a:p>
            <a:fld id="{C4FE8743-259A-5747-BD31-72FD04FF54C6}" type="datetimeFigureOut">
              <a:rPr lang="en-US" smtClean="0"/>
              <a:pPr/>
              <a:t>11/2/13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Gotham Light"/>
                <a:cs typeface="Gotham Light"/>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Gotham Light"/>
                <a:cs typeface="Gotham Light"/>
              </a:defRPr>
            </a:lvl1pPr>
          </a:lstStyle>
          <a:p>
            <a:fld id="{31D21AC1-E463-9844-9262-ACEAC468401B}" type="slidenum">
              <a:rPr lang="en-US" smtClean="0"/>
              <a:pPr/>
              <a:t>‹#›</a:t>
            </a:fld>
            <a:endParaRPr lang="en-US"/>
          </a:p>
        </p:txBody>
      </p:sp>
    </p:spTree>
    <p:extLst>
      <p:ext uri="{BB962C8B-B14F-4D97-AF65-F5344CB8AC3E}">
        <p14:creationId xmlns:p14="http://schemas.microsoft.com/office/powerpoint/2010/main" val="3237920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Gotham Light"/>
          <a:ea typeface="+mj-ea"/>
          <a:cs typeface="Gotham Light"/>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otham Light"/>
          <a:ea typeface="+mn-ea"/>
          <a:cs typeface="Gotham Light"/>
        </a:defRPr>
      </a:lvl1pPr>
      <a:lvl2pPr marL="742950" indent="-285750" algn="l" defTabSz="457200" rtl="0" eaLnBrk="1" latinLnBrk="0" hangingPunct="1">
        <a:spcBef>
          <a:spcPct val="20000"/>
        </a:spcBef>
        <a:buFont typeface="Arial"/>
        <a:buChar char="–"/>
        <a:defRPr sz="2800" kern="1200">
          <a:solidFill>
            <a:schemeClr val="tx1"/>
          </a:solidFill>
          <a:latin typeface="Gotham Light"/>
          <a:ea typeface="+mn-ea"/>
          <a:cs typeface="Gotham Light"/>
        </a:defRPr>
      </a:lvl2pPr>
      <a:lvl3pPr marL="1143000" indent="-228600" algn="l" defTabSz="457200" rtl="0" eaLnBrk="1" latinLnBrk="0" hangingPunct="1">
        <a:spcBef>
          <a:spcPct val="20000"/>
        </a:spcBef>
        <a:buFont typeface="Arial"/>
        <a:buChar char="•"/>
        <a:defRPr sz="2400" kern="1200">
          <a:solidFill>
            <a:schemeClr val="tx1"/>
          </a:solidFill>
          <a:latin typeface="Gotham Light"/>
          <a:ea typeface="+mn-ea"/>
          <a:cs typeface="Gotham Light"/>
        </a:defRPr>
      </a:lvl3pPr>
      <a:lvl4pPr marL="16002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4pPr>
      <a:lvl5pPr marL="2057400" indent="-228600" algn="l" defTabSz="457200" rtl="0" eaLnBrk="1" latinLnBrk="0" hangingPunct="1">
        <a:spcBef>
          <a:spcPct val="20000"/>
        </a:spcBef>
        <a:buFont typeface="Arial"/>
        <a:buChar char="»"/>
        <a:defRPr sz="2000" kern="1200">
          <a:solidFill>
            <a:schemeClr val="tx1"/>
          </a:solidFill>
          <a:latin typeface="Gotham Light"/>
          <a:ea typeface="+mn-ea"/>
          <a:cs typeface="Gotham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smtClean="0"/>
              <a:t>How to build a statistical graphic</a:t>
            </a:r>
            <a:endParaRPr lang="en-US" sz="3600"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793696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0700" y="101600"/>
            <a:ext cx="7696200" cy="3362325"/>
          </a:xfrm>
          <a:prstGeom prst="rect">
            <a:avLst/>
          </a:prstGeom>
        </p:spPr>
      </p:pic>
    </p:spTree>
    <p:extLst>
      <p:ext uri="{BB962C8B-B14F-4D97-AF65-F5344CB8AC3E}">
        <p14:creationId xmlns:p14="http://schemas.microsoft.com/office/powerpoint/2010/main" val="410751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0700" y="101600"/>
            <a:ext cx="7696200" cy="3362325"/>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00908261"/>
              </p:ext>
            </p:extLst>
          </p:nvPr>
        </p:nvGraphicFramePr>
        <p:xfrm>
          <a:off x="952500" y="3828474"/>
          <a:ext cx="7264400" cy="2844800"/>
        </p:xfrm>
        <a:graphic>
          <a:graphicData uri="http://schemas.openxmlformats.org/drawingml/2006/table">
            <a:tbl>
              <a:tblPr/>
              <a:tblGrid>
                <a:gridCol w="1816100"/>
                <a:gridCol w="1816100"/>
                <a:gridCol w="1816100"/>
                <a:gridCol w="1816100"/>
              </a:tblGrid>
              <a:tr h="406400">
                <a:tc>
                  <a:txBody>
                    <a:bodyPr/>
                    <a:lstStyle/>
                    <a:p>
                      <a:pPr algn="l" fontAlgn="b"/>
                      <a:r>
                        <a:rPr lang="en-US" sz="2000" b="0" i="0" u="none" strike="noStrike" dirty="0">
                          <a:solidFill>
                            <a:srgbClr val="000000"/>
                          </a:solidFill>
                          <a:effectLst/>
                          <a:latin typeface="Gotham Bold"/>
                          <a:cs typeface="Gotham Bold"/>
                        </a:rPr>
                        <a:t>Education</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Bold"/>
                          <a:cs typeface="Gotham Bold"/>
                        </a:rPr>
                        <a:t>Gender</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Bold"/>
                          <a:cs typeface="Gotham Bold"/>
                        </a:rPr>
                        <a:t>Insurance</a:t>
                      </a:r>
                    </a:p>
                  </a:txBody>
                  <a:tcPr marL="12700" marR="12700" marT="12700" marB="0" anchor="b">
                    <a:lnL>
                      <a:noFill/>
                    </a:lnL>
                    <a:lnR>
                      <a:noFill/>
                    </a:lnR>
                    <a:lnT>
                      <a:noFill/>
                    </a:lnT>
                    <a:lnB>
                      <a:noFill/>
                    </a:lnB>
                  </a:tcPr>
                </a:tc>
                <a:tc>
                  <a:txBody>
                    <a:bodyPr/>
                    <a:lstStyle/>
                    <a:p>
                      <a:pPr algn="l" fontAlgn="b"/>
                      <a:r>
                        <a:rPr lang="en-US" sz="2000" b="0" i="0" u="none" strike="noStrike" dirty="0">
                          <a:solidFill>
                            <a:srgbClr val="000000"/>
                          </a:solidFill>
                          <a:effectLst/>
                          <a:latin typeface="Gotham Bold"/>
                          <a:cs typeface="Gotham Bold"/>
                        </a:rPr>
                        <a:t>Count</a:t>
                      </a:r>
                    </a:p>
                  </a:txBody>
                  <a:tcPr marL="12700" marR="12700" marT="12700" marB="0" anchor="b">
                    <a:lnL>
                      <a:noFill/>
                    </a:lnL>
                    <a:lnR>
                      <a:noFill/>
                    </a:lnR>
                    <a:lnT>
                      <a:noFill/>
                    </a:lnT>
                    <a:lnB>
                      <a:noFill/>
                    </a:lnB>
                  </a:tcPr>
                </a:tc>
              </a:tr>
              <a:tr h="406400">
                <a:tc>
                  <a:txBody>
                    <a:bodyPr/>
                    <a:lstStyle/>
                    <a:p>
                      <a:pPr algn="l" fontAlgn="b"/>
                      <a:r>
                        <a:rPr lang="sv-SE" sz="2000" b="0" i="0" u="none" strike="noStrike" dirty="0">
                          <a:solidFill>
                            <a:srgbClr val="000000"/>
                          </a:solidFill>
                          <a:effectLst/>
                          <a:latin typeface="Gotham Light"/>
                          <a:cs typeface="Gotham Light"/>
                        </a:rPr>
                        <a:t>Under 15</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Male</a:t>
                      </a:r>
                    </a:p>
                  </a:txBody>
                  <a:tcPr marL="12700" marR="12700" marT="12700" marB="0" anchor="b">
                    <a:lnL>
                      <a:noFill/>
                    </a:lnL>
                    <a:lnR>
                      <a:noFill/>
                    </a:lnR>
                    <a:lnT>
                      <a:noFill/>
                    </a:lnT>
                    <a:lnB>
                      <a:noFill/>
                    </a:lnB>
                  </a:tcPr>
                </a:tc>
                <a:tc>
                  <a:txBody>
                    <a:bodyPr/>
                    <a:lstStyle/>
                    <a:p>
                      <a:pPr algn="l" fontAlgn="b"/>
                      <a:r>
                        <a:rPr lang="hu-HU" sz="2000" b="0" i="0" u="none" strike="noStrike">
                          <a:solidFill>
                            <a:srgbClr val="000000"/>
                          </a:solidFill>
                          <a:effectLst/>
                          <a:latin typeface="Gotham Light"/>
                          <a:cs typeface="Gotham Light"/>
                        </a:rPr>
                        <a:t>yes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27353</a:t>
                      </a:r>
                    </a:p>
                  </a:txBody>
                  <a:tcPr marL="12700" marR="12700" marT="12700" marB="0" anchor="b">
                    <a:lnL>
                      <a:noFill/>
                    </a:lnL>
                    <a:lnR>
                      <a:noFill/>
                    </a:lnR>
                    <a:lnT>
                      <a:noFill/>
                    </a:lnT>
                    <a:lnB>
                      <a:noFill/>
                    </a:lnB>
                  </a:tcPr>
                </a:tc>
              </a:tr>
              <a:tr h="406400">
                <a:tc>
                  <a:txBody>
                    <a:bodyPr/>
                    <a:lstStyle/>
                    <a:p>
                      <a:pPr algn="l" fontAlgn="b"/>
                      <a:r>
                        <a:rPr lang="sv-SE" sz="2000" b="0" i="0" u="none" strike="noStrike" dirty="0">
                          <a:solidFill>
                            <a:srgbClr val="000000"/>
                          </a:solidFill>
                          <a:effectLst/>
                          <a:latin typeface="Gotham Light"/>
                          <a:cs typeface="Gotham Light"/>
                        </a:rPr>
                        <a:t>Under 15</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Male</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no</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3321</a:t>
                      </a:r>
                    </a:p>
                  </a:txBody>
                  <a:tcPr marL="12700" marR="12700" marT="12700" marB="0" anchor="b">
                    <a:lnL>
                      <a:noFill/>
                    </a:lnL>
                    <a:lnR>
                      <a:noFill/>
                    </a:lnR>
                    <a:lnT>
                      <a:noFill/>
                    </a:lnT>
                    <a:lnB>
                      <a:noFill/>
                    </a:lnB>
                  </a:tcPr>
                </a:tc>
              </a:tr>
              <a:tr h="406400">
                <a:tc>
                  <a:txBody>
                    <a:bodyPr/>
                    <a:lstStyle/>
                    <a:p>
                      <a:pPr algn="l" fontAlgn="b"/>
                      <a:r>
                        <a:rPr lang="sv-SE" sz="2000" b="0" i="0" u="none" strike="noStrike">
                          <a:solidFill>
                            <a:srgbClr val="000000"/>
                          </a:solidFill>
                          <a:effectLst/>
                          <a:latin typeface="Gotham Light"/>
                          <a:cs typeface="Gotham Light"/>
                        </a:rPr>
                        <a:t>Under 15</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Female</a:t>
                      </a:r>
                    </a:p>
                  </a:txBody>
                  <a:tcPr marL="12700" marR="12700" marT="12700" marB="0" anchor="b">
                    <a:lnL>
                      <a:noFill/>
                    </a:lnL>
                    <a:lnR>
                      <a:noFill/>
                    </a:lnR>
                    <a:lnT>
                      <a:noFill/>
                    </a:lnT>
                    <a:lnB>
                      <a:noFill/>
                    </a:lnB>
                  </a:tcPr>
                </a:tc>
                <a:tc>
                  <a:txBody>
                    <a:bodyPr/>
                    <a:lstStyle/>
                    <a:p>
                      <a:pPr algn="l" fontAlgn="b"/>
                      <a:r>
                        <a:rPr lang="hu-HU" sz="2000" b="0" i="0" u="none" strike="noStrike">
                          <a:solidFill>
                            <a:srgbClr val="000000"/>
                          </a:solidFill>
                          <a:effectLst/>
                          <a:latin typeface="Gotham Light"/>
                          <a:cs typeface="Gotham Light"/>
                        </a:rPr>
                        <a:t>yes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26263</a:t>
                      </a:r>
                    </a:p>
                  </a:txBody>
                  <a:tcPr marL="12700" marR="12700" marT="12700" marB="0" anchor="b">
                    <a:lnL>
                      <a:noFill/>
                    </a:lnL>
                    <a:lnR>
                      <a:noFill/>
                    </a:lnR>
                    <a:lnT>
                      <a:noFill/>
                    </a:lnT>
                    <a:lnB>
                      <a:noFill/>
                    </a:lnB>
                  </a:tcPr>
                </a:tc>
              </a:tr>
              <a:tr h="406400">
                <a:tc>
                  <a:txBody>
                    <a:bodyPr/>
                    <a:lstStyle/>
                    <a:p>
                      <a:pPr algn="l" fontAlgn="b"/>
                      <a:r>
                        <a:rPr lang="sv-SE" sz="2000" b="0" i="0" u="none" strike="noStrike">
                          <a:solidFill>
                            <a:srgbClr val="000000"/>
                          </a:solidFill>
                          <a:effectLst/>
                          <a:latin typeface="Gotham Light"/>
                          <a:cs typeface="Gotham Light"/>
                        </a:rPr>
                        <a:t>Under 15</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Female</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no</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3321</a:t>
                      </a:r>
                    </a:p>
                  </a:txBody>
                  <a:tcPr marL="12700" marR="12700" marT="12700" marB="0" anchor="b">
                    <a:lnL>
                      <a:noFill/>
                    </a:lnL>
                    <a:lnR>
                      <a:noFill/>
                    </a:lnR>
                    <a:lnT>
                      <a:noFill/>
                    </a:lnT>
                    <a:lnB>
                      <a:noFill/>
                    </a:lnB>
                  </a:tcPr>
                </a:tc>
              </a:tr>
              <a:tr h="406400">
                <a:tc>
                  <a:txBody>
                    <a:bodyPr/>
                    <a:lstStyle/>
                    <a:p>
                      <a:pPr algn="l" fontAlgn="b"/>
                      <a:r>
                        <a:rPr lang="pt-BR" sz="2000" b="0" i="0" u="none" strike="noStrike">
                          <a:solidFill>
                            <a:srgbClr val="000000"/>
                          </a:solidFill>
                          <a:effectLst/>
                          <a:latin typeface="Gotham Light"/>
                          <a:cs typeface="Gotham Light"/>
                        </a:rPr>
                        <a:t>No HS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Male</a:t>
                      </a:r>
                    </a:p>
                  </a:txBody>
                  <a:tcPr marL="12700" marR="12700" marT="12700" marB="0" anchor="b">
                    <a:lnL>
                      <a:noFill/>
                    </a:lnL>
                    <a:lnR>
                      <a:noFill/>
                    </a:lnR>
                    <a:lnT>
                      <a:noFill/>
                    </a:lnT>
                    <a:lnB>
                      <a:noFill/>
                    </a:lnB>
                  </a:tcPr>
                </a:tc>
                <a:tc>
                  <a:txBody>
                    <a:bodyPr/>
                    <a:lstStyle/>
                    <a:p>
                      <a:pPr algn="l" fontAlgn="b"/>
                      <a:r>
                        <a:rPr lang="hu-HU" sz="2000" b="0" i="0" u="none" strike="noStrike">
                          <a:solidFill>
                            <a:srgbClr val="000000"/>
                          </a:solidFill>
                          <a:effectLst/>
                          <a:latin typeface="Gotham Light"/>
                          <a:cs typeface="Gotham Light"/>
                        </a:rPr>
                        <a:t>yes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16950</a:t>
                      </a:r>
                    </a:p>
                  </a:txBody>
                  <a:tcPr marL="12700" marR="12700" marT="12700" marB="0" anchor="b">
                    <a:lnL>
                      <a:noFill/>
                    </a:lnL>
                    <a:lnR>
                      <a:noFill/>
                    </a:lnR>
                    <a:lnT>
                      <a:noFill/>
                    </a:lnT>
                    <a:lnB>
                      <a:noFill/>
                    </a:lnB>
                  </a:tcPr>
                </a:tc>
              </a:tr>
              <a:tr h="406400">
                <a:tc>
                  <a:txBody>
                    <a:bodyPr/>
                    <a:lstStyle/>
                    <a:p>
                      <a:pPr algn="l" fontAlgn="b"/>
                      <a:r>
                        <a:rPr lang="pt-BR" sz="2000" b="0" i="0" u="none" strike="noStrike">
                          <a:solidFill>
                            <a:srgbClr val="000000"/>
                          </a:solidFill>
                          <a:effectLst/>
                          <a:latin typeface="Gotham Light"/>
                          <a:cs typeface="Gotham Light"/>
                        </a:rPr>
                        <a:t>No HS</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Male</a:t>
                      </a:r>
                    </a:p>
                  </a:txBody>
                  <a:tcPr marL="12700"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Gotham Light"/>
                          <a:cs typeface="Gotham Light"/>
                        </a:rPr>
                        <a:t>no</a:t>
                      </a:r>
                    </a:p>
                  </a:txBody>
                  <a:tcPr marL="12700" marR="12700" marT="12700" marB="0" anchor="b">
                    <a:lnL>
                      <a:noFill/>
                    </a:lnL>
                    <a:lnR>
                      <a:noFill/>
                    </a:lnR>
                    <a:lnT>
                      <a:noFill/>
                    </a:lnT>
                    <a:lnB>
                      <a:noFill/>
                    </a:lnB>
                  </a:tcPr>
                </a:tc>
                <a:tc>
                  <a:txBody>
                    <a:bodyPr/>
                    <a:lstStyle/>
                    <a:p>
                      <a:pPr algn="l" fontAlgn="b"/>
                      <a:r>
                        <a:rPr lang="en-US" sz="2000" b="0" i="0" u="none" strike="noStrike" dirty="0">
                          <a:solidFill>
                            <a:srgbClr val="000000"/>
                          </a:solidFill>
                          <a:effectLst/>
                          <a:latin typeface="Gotham Light"/>
                          <a:cs typeface="Gotham Light"/>
                        </a:rPr>
                        <a:t>6568</a:t>
                      </a:r>
                    </a:p>
                  </a:txBody>
                  <a:tcPr marL="12700" marR="12700" marT="12700" marB="0" anchor="b">
                    <a:lnL>
                      <a:noFill/>
                    </a:lnL>
                    <a:lnR>
                      <a:noFill/>
                    </a:lnR>
                    <a:lnT>
                      <a:noFill/>
                    </a:lnT>
                    <a:lnB>
                      <a:noFill/>
                    </a:lnB>
                  </a:tcPr>
                </a:tc>
              </a:tr>
            </a:tbl>
          </a:graphicData>
        </a:graphic>
      </p:graphicFrame>
    </p:spTree>
    <p:extLst>
      <p:ext uri="{BB962C8B-B14F-4D97-AF65-F5344CB8AC3E}">
        <p14:creationId xmlns:p14="http://schemas.microsoft.com/office/powerpoint/2010/main" val="1782118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to tell a story with data?</a:t>
            </a:r>
            <a:endParaRPr lang="en-US" dirty="0"/>
          </a:p>
        </p:txBody>
      </p:sp>
      <p:sp>
        <p:nvSpPr>
          <p:cNvPr id="3" name="Content Placeholder 2"/>
          <p:cNvSpPr>
            <a:spLocks noGrp="1"/>
          </p:cNvSpPr>
          <p:nvPr>
            <p:ph idx="1"/>
          </p:nvPr>
        </p:nvSpPr>
        <p:spPr/>
        <p:txBody>
          <a:bodyPr/>
          <a:lstStyle/>
          <a:p>
            <a:r>
              <a:rPr lang="en-US" dirty="0" smtClean="0"/>
              <a:t>Quantify with statistics</a:t>
            </a:r>
          </a:p>
          <a:p>
            <a:r>
              <a:rPr lang="en-US" dirty="0" smtClean="0"/>
              <a:t>Explain with visualizations</a:t>
            </a:r>
          </a:p>
          <a:p>
            <a:pPr marL="0" indent="0">
              <a:buNone/>
            </a:pPr>
            <a:endParaRPr lang="en-US" dirty="0"/>
          </a:p>
        </p:txBody>
      </p:sp>
      <p:sp>
        <p:nvSpPr>
          <p:cNvPr id="4" name="Rectangle 3"/>
          <p:cNvSpPr/>
          <p:nvPr/>
        </p:nvSpPr>
        <p:spPr>
          <a:xfrm>
            <a:off x="2492716" y="4066608"/>
            <a:ext cx="1789272" cy="584776"/>
          </a:xfrm>
          <a:prstGeom prst="rect">
            <a:avLst/>
          </a:prstGeom>
        </p:spPr>
        <p:txBody>
          <a:bodyPr wrap="none">
            <a:spAutoFit/>
          </a:bodyPr>
          <a:lstStyle/>
          <a:p>
            <a:r>
              <a:rPr lang="en-US" sz="3200" dirty="0" smtClean="0"/>
              <a:t>Statistical</a:t>
            </a:r>
          </a:p>
        </p:txBody>
      </p:sp>
      <p:sp>
        <p:nvSpPr>
          <p:cNvPr id="5" name="Rectangle 4"/>
          <p:cNvSpPr/>
          <p:nvPr/>
        </p:nvSpPr>
        <p:spPr>
          <a:xfrm>
            <a:off x="4254577" y="4066608"/>
            <a:ext cx="2452514" cy="584776"/>
          </a:xfrm>
          <a:prstGeom prst="rect">
            <a:avLst/>
          </a:prstGeom>
        </p:spPr>
        <p:txBody>
          <a:bodyPr wrap="none">
            <a:spAutoFit/>
          </a:bodyPr>
          <a:lstStyle/>
          <a:p>
            <a:r>
              <a:rPr lang="en-US" sz="3200" dirty="0" smtClean="0"/>
              <a:t>Visualizations</a:t>
            </a:r>
          </a:p>
        </p:txBody>
      </p:sp>
    </p:spTree>
    <p:extLst>
      <p:ext uri="{BB962C8B-B14F-4D97-AF65-F5344CB8AC3E}">
        <p14:creationId xmlns:p14="http://schemas.microsoft.com/office/powerpoint/2010/main" val="35882168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grpId="1" nodeType="clickEffect">
                                  <p:stCondLst>
                                    <p:cond delay="0"/>
                                  </p:stCondLst>
                                  <p:childTnLst>
                                    <p:animClr clrSpc="rgb" dir="cw">
                                      <p:cBhvr override="childStyle">
                                        <p:cTn id="12" dur="500" fill="hold"/>
                                        <p:tgtEl>
                                          <p:spTgt spid="4"/>
                                        </p:tgtEl>
                                        <p:attrNameLst>
                                          <p:attrName>style.color</p:attrName>
                                        </p:attrNameLst>
                                      </p:cBhvr>
                                      <p:to>
                                        <a:schemeClr val="accent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14"/>
            <a:ext cx="8229600" cy="1143000"/>
          </a:xfrm>
        </p:spPr>
        <p:txBody>
          <a:bodyPr>
            <a:normAutofit fontScale="90000"/>
          </a:bodyPr>
          <a:lstStyle/>
          <a:p>
            <a:r>
              <a:rPr lang="en-US" dirty="0" smtClean="0"/>
              <a:t>Statistics is about distributions</a:t>
            </a:r>
            <a:endParaRPr lang="en-US" dirty="0"/>
          </a:p>
        </p:txBody>
      </p:sp>
      <p:pic>
        <p:nvPicPr>
          <p:cNvPr id="5" name="Picture 4"/>
          <p:cNvPicPr>
            <a:picLocks noChangeAspect="1"/>
          </p:cNvPicPr>
          <p:nvPr/>
        </p:nvPicPr>
        <p:blipFill>
          <a:blip r:embed="rId3"/>
          <a:stretch>
            <a:fillRect/>
          </a:stretch>
        </p:blipFill>
        <p:spPr>
          <a:xfrm>
            <a:off x="0" y="1063771"/>
            <a:ext cx="9144000" cy="5897880"/>
          </a:xfrm>
          <a:prstGeom prst="rect">
            <a:avLst/>
          </a:prstGeom>
        </p:spPr>
      </p:pic>
    </p:spTree>
    <p:extLst>
      <p:ext uri="{BB962C8B-B14F-4D97-AF65-F5344CB8AC3E}">
        <p14:creationId xmlns:p14="http://schemas.microsoft.com/office/powerpoint/2010/main" val="26406031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t>s</a:t>
            </a:r>
            <a:r>
              <a:rPr lang="en-US" sz="3200" dirty="0" smtClean="0"/>
              <a:t>ummarizing distribution w/ numbers</a:t>
            </a:r>
            <a:br>
              <a:rPr lang="en-US" sz="3200" dirty="0" smtClean="0"/>
            </a:br>
            <a:r>
              <a:rPr lang="en-US" sz="3200" dirty="0" smtClean="0">
                <a:solidFill>
                  <a:schemeClr val="bg1">
                    <a:lumMod val="65000"/>
                  </a:schemeClr>
                </a:solidFill>
              </a:rPr>
              <a:t>summarizing distribution w/ trends</a:t>
            </a:r>
            <a:br>
              <a:rPr lang="en-US" sz="3200" dirty="0" smtClean="0">
                <a:solidFill>
                  <a:schemeClr val="bg1">
                    <a:lumMod val="65000"/>
                  </a:schemeClr>
                </a:solidFill>
              </a:rPr>
            </a:br>
            <a:r>
              <a:rPr lang="en-US" sz="3200" dirty="0" smtClean="0">
                <a:solidFill>
                  <a:schemeClr val="bg1">
                    <a:lumMod val="65000"/>
                  </a:schemeClr>
                </a:solidFill>
              </a:rPr>
              <a:t>comparing distributions</a:t>
            </a:r>
            <a:br>
              <a:rPr lang="en-US" sz="3200" dirty="0" smtClean="0">
                <a:solidFill>
                  <a:schemeClr val="bg1">
                    <a:lumMod val="65000"/>
                  </a:schemeClr>
                </a:solidFill>
              </a:rPr>
            </a:br>
            <a:r>
              <a:rPr lang="en-US" sz="3200" dirty="0" smtClean="0">
                <a:solidFill>
                  <a:schemeClr val="bg1">
                    <a:lumMod val="65000"/>
                  </a:schemeClr>
                </a:solidFill>
              </a:rPr>
              <a:t>correlating distributions</a:t>
            </a:r>
            <a:endParaRPr lang="en-US" sz="3200" dirty="0">
              <a:solidFill>
                <a:schemeClr val="bg1">
                  <a:lumMod val="65000"/>
                </a:schemeClr>
              </a:solidFill>
            </a:endParaRPr>
          </a:p>
        </p:txBody>
      </p:sp>
    </p:spTree>
    <p:extLst>
      <p:ext uri="{BB962C8B-B14F-4D97-AF65-F5344CB8AC3E}">
        <p14:creationId xmlns:p14="http://schemas.microsoft.com/office/powerpoint/2010/main" val="363711701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714"/>
            <a:ext cx="8229600" cy="1143000"/>
          </a:xfrm>
        </p:spPr>
        <p:txBody>
          <a:bodyPr/>
          <a:lstStyle/>
          <a:p>
            <a:r>
              <a:rPr lang="en-US" dirty="0" smtClean="0"/>
              <a:t>Summarize me</a:t>
            </a:r>
            <a:endParaRPr lang="en-US" dirty="0"/>
          </a:p>
        </p:txBody>
      </p:sp>
      <p:pic>
        <p:nvPicPr>
          <p:cNvPr id="5" name="Picture 4"/>
          <p:cNvPicPr>
            <a:picLocks noChangeAspect="1"/>
          </p:cNvPicPr>
          <p:nvPr/>
        </p:nvPicPr>
        <p:blipFill>
          <a:blip r:embed="rId3"/>
          <a:stretch>
            <a:fillRect/>
          </a:stretch>
        </p:blipFill>
        <p:spPr>
          <a:xfrm>
            <a:off x="0" y="1063771"/>
            <a:ext cx="9144000" cy="5897880"/>
          </a:xfrm>
          <a:prstGeom prst="rect">
            <a:avLst/>
          </a:prstGeom>
        </p:spPr>
      </p:pic>
    </p:spTree>
    <p:extLst>
      <p:ext uri="{BB962C8B-B14F-4D97-AF65-F5344CB8AC3E}">
        <p14:creationId xmlns:p14="http://schemas.microsoft.com/office/powerpoint/2010/main" val="211211520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Quantifying uncertainty</a:t>
            </a:r>
            <a:endParaRPr lang="en-US" dirty="0"/>
          </a:p>
        </p:txBody>
      </p:sp>
      <p:cxnSp>
        <p:nvCxnSpPr>
          <p:cNvPr id="7" name="Straight Connector 6"/>
          <p:cNvCxnSpPr/>
          <p:nvPr/>
        </p:nvCxnSpPr>
        <p:spPr>
          <a:xfrm rot="5400000" flipV="1">
            <a:off x="4370757" y="4549810"/>
            <a:ext cx="749246" cy="9136"/>
          </a:xfrm>
          <a:prstGeom prst="line">
            <a:avLst/>
          </a:prstGeom>
          <a:ln w="76200" cmpd="sng"/>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flipV="1">
            <a:off x="3368718" y="4549810"/>
            <a:ext cx="749246" cy="9136"/>
          </a:xfrm>
          <a:prstGeom prst="line">
            <a:avLst/>
          </a:prstGeom>
          <a:ln w="76200" cmpd="sng"/>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4137822" y="4554378"/>
            <a:ext cx="237566" cy="0"/>
          </a:xfrm>
          <a:prstGeom prst="line">
            <a:avLst/>
          </a:prstGeom>
          <a:ln w="762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762217" y="5857930"/>
            <a:ext cx="5456130" cy="0"/>
          </a:xfrm>
          <a:prstGeom prst="line">
            <a:avLst/>
          </a:prstGeom>
          <a:ln w="76200" cmpd="sng">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442283" y="5572768"/>
            <a:ext cx="366657" cy="523220"/>
          </a:xfrm>
          <a:prstGeom prst="rect">
            <a:avLst/>
          </a:prstGeom>
          <a:noFill/>
        </p:spPr>
        <p:txBody>
          <a:bodyPr wrap="none" rtlCol="0">
            <a:spAutoFit/>
          </a:bodyPr>
          <a:lstStyle/>
          <a:p>
            <a:r>
              <a:rPr lang="en-US" sz="2800" dirty="0" smtClean="0"/>
              <a:t>0</a:t>
            </a:r>
            <a:endParaRPr lang="en-US" sz="2800" dirty="0"/>
          </a:p>
        </p:txBody>
      </p:sp>
      <p:sp>
        <p:nvSpPr>
          <p:cNvPr id="20" name="TextBox 19"/>
          <p:cNvSpPr txBox="1"/>
          <p:nvPr/>
        </p:nvSpPr>
        <p:spPr>
          <a:xfrm>
            <a:off x="2511657" y="5969508"/>
            <a:ext cx="4010858" cy="523220"/>
          </a:xfrm>
          <a:prstGeom prst="rect">
            <a:avLst/>
          </a:prstGeom>
          <a:noFill/>
        </p:spPr>
        <p:txBody>
          <a:bodyPr wrap="none" rtlCol="0">
            <a:spAutoFit/>
          </a:bodyPr>
          <a:lstStyle/>
          <a:p>
            <a:r>
              <a:rPr lang="en-US" sz="2800" dirty="0"/>
              <a:t>m</a:t>
            </a:r>
            <a:r>
              <a:rPr lang="en-US" sz="2800" dirty="0" smtClean="0"/>
              <a:t>inutes spent commuting</a:t>
            </a:r>
            <a:endParaRPr lang="en-US" sz="2800" dirty="0"/>
          </a:p>
        </p:txBody>
      </p:sp>
      <p:sp>
        <p:nvSpPr>
          <p:cNvPr id="21" name="TextBox 20"/>
          <p:cNvSpPr txBox="1"/>
          <p:nvPr/>
        </p:nvSpPr>
        <p:spPr>
          <a:xfrm>
            <a:off x="3647229" y="4613889"/>
            <a:ext cx="1218753" cy="830997"/>
          </a:xfrm>
          <a:prstGeom prst="rect">
            <a:avLst/>
          </a:prstGeom>
          <a:noFill/>
        </p:spPr>
        <p:txBody>
          <a:bodyPr wrap="none" rtlCol="0">
            <a:spAutoFit/>
          </a:bodyPr>
          <a:lstStyle/>
          <a:p>
            <a:pPr algn="ctr"/>
            <a:r>
              <a:rPr lang="en-US" sz="2400" dirty="0" smtClean="0"/>
              <a:t>US avg.</a:t>
            </a:r>
          </a:p>
          <a:p>
            <a:pPr algn="ctr"/>
            <a:r>
              <a:rPr lang="en-US" sz="2400" dirty="0" smtClean="0"/>
              <a:t>(census)</a:t>
            </a:r>
            <a:endParaRPr lang="en-US" sz="2400" dirty="0"/>
          </a:p>
        </p:txBody>
      </p:sp>
      <p:cxnSp>
        <p:nvCxnSpPr>
          <p:cNvPr id="23" name="Straight Connector 22"/>
          <p:cNvCxnSpPr/>
          <p:nvPr/>
        </p:nvCxnSpPr>
        <p:spPr>
          <a:xfrm rot="5400000" flipV="1">
            <a:off x="4672191" y="2847523"/>
            <a:ext cx="749246" cy="9136"/>
          </a:xfrm>
          <a:prstGeom prst="line">
            <a:avLst/>
          </a:prstGeom>
          <a:ln w="76200" cmpd="sng"/>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flipV="1">
            <a:off x="1439433" y="2907034"/>
            <a:ext cx="749246" cy="9136"/>
          </a:xfrm>
          <a:prstGeom prst="line">
            <a:avLst/>
          </a:prstGeom>
          <a:ln w="76200" cmpd="sng"/>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3388483" y="2852091"/>
            <a:ext cx="237566" cy="0"/>
          </a:xfrm>
          <a:prstGeom prst="line">
            <a:avLst/>
          </a:prstGeom>
          <a:ln w="7620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956200" y="2911602"/>
            <a:ext cx="1102135" cy="830997"/>
          </a:xfrm>
          <a:prstGeom prst="rect">
            <a:avLst/>
          </a:prstGeom>
          <a:noFill/>
        </p:spPr>
        <p:txBody>
          <a:bodyPr wrap="none" rtlCol="0">
            <a:spAutoFit/>
          </a:bodyPr>
          <a:lstStyle/>
          <a:p>
            <a:pPr algn="ctr"/>
            <a:r>
              <a:rPr lang="en-US" sz="2400" dirty="0" smtClean="0"/>
              <a:t>US avg.</a:t>
            </a:r>
          </a:p>
          <a:p>
            <a:pPr algn="ctr"/>
            <a:r>
              <a:rPr lang="en-US" sz="2400" dirty="0" smtClean="0"/>
              <a:t>(6.885)</a:t>
            </a:r>
            <a:endParaRPr lang="en-US" sz="2400" dirty="0"/>
          </a:p>
        </p:txBody>
      </p:sp>
    </p:spTree>
    <p:extLst>
      <p:ext uri="{BB962C8B-B14F-4D97-AF65-F5344CB8AC3E}">
        <p14:creationId xmlns:p14="http://schemas.microsoft.com/office/powerpoint/2010/main" val="36674151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solidFill>
                  <a:srgbClr val="A6A6A6"/>
                </a:solidFill>
              </a:rPr>
              <a:t>s</a:t>
            </a:r>
            <a:r>
              <a:rPr lang="en-US" sz="3200" dirty="0" smtClean="0">
                <a:solidFill>
                  <a:srgbClr val="A6A6A6"/>
                </a:solidFill>
              </a:rPr>
              <a:t>ummarizing distribution w/ numbers</a:t>
            </a:r>
            <a:r>
              <a:rPr lang="en-US" sz="3200" dirty="0" smtClean="0"/>
              <a:t/>
            </a:r>
            <a:br>
              <a:rPr lang="en-US" sz="3200" dirty="0" smtClean="0"/>
            </a:br>
            <a:r>
              <a:rPr lang="en-US" sz="3200" dirty="0" smtClean="0"/>
              <a:t>summarizing distribution w/ trends</a:t>
            </a:r>
            <a:br>
              <a:rPr lang="en-US" sz="3200" dirty="0" smtClean="0"/>
            </a:br>
            <a:r>
              <a:rPr lang="en-US" sz="3200" dirty="0" smtClean="0">
                <a:solidFill>
                  <a:srgbClr val="A6A6A6"/>
                </a:solidFill>
              </a:rPr>
              <a:t>comparing distributions</a:t>
            </a:r>
            <a:br>
              <a:rPr lang="en-US" sz="3200" dirty="0" smtClean="0">
                <a:solidFill>
                  <a:srgbClr val="A6A6A6"/>
                </a:solidFill>
              </a:rPr>
            </a:br>
            <a:r>
              <a:rPr lang="en-US" sz="3200" dirty="0" smtClean="0">
                <a:solidFill>
                  <a:srgbClr val="A6A6A6"/>
                </a:solidFill>
              </a:rPr>
              <a:t>correlating distributions</a:t>
            </a:r>
            <a:endParaRPr lang="en-US" sz="3200" dirty="0">
              <a:solidFill>
                <a:srgbClr val="A6A6A6"/>
              </a:solidFill>
            </a:endParaRPr>
          </a:p>
        </p:txBody>
      </p:sp>
    </p:spTree>
    <p:extLst>
      <p:ext uri="{BB962C8B-B14F-4D97-AF65-F5344CB8AC3E}">
        <p14:creationId xmlns:p14="http://schemas.microsoft.com/office/powerpoint/2010/main" val="195708928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Distributional trends</a:t>
            </a:r>
            <a:endParaRPr lang="en-US" dirty="0"/>
          </a:p>
        </p:txBody>
      </p:sp>
      <p:pic>
        <p:nvPicPr>
          <p:cNvPr id="5" name="Picture 4"/>
          <p:cNvPicPr>
            <a:picLocks noChangeAspect="1"/>
          </p:cNvPicPr>
          <p:nvPr/>
        </p:nvPicPr>
        <p:blipFill rotWithShape="1">
          <a:blip r:embed="rId2"/>
          <a:srcRect t="40053" b="36905"/>
          <a:stretch/>
        </p:blipFill>
        <p:spPr>
          <a:xfrm>
            <a:off x="1422400" y="3839742"/>
            <a:ext cx="6286500" cy="1580201"/>
          </a:xfrm>
          <a:prstGeom prst="rect">
            <a:avLst/>
          </a:prstGeom>
        </p:spPr>
      </p:pic>
    </p:spTree>
    <p:extLst>
      <p:ext uri="{BB962C8B-B14F-4D97-AF65-F5344CB8AC3E}">
        <p14:creationId xmlns:p14="http://schemas.microsoft.com/office/powerpoint/2010/main" val="57744298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4565650"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607272" y="531657"/>
            <a:ext cx="1940530" cy="769441"/>
          </a:xfrm>
          <a:prstGeom prst="rect">
            <a:avLst/>
          </a:prstGeom>
          <a:noFill/>
        </p:spPr>
        <p:txBody>
          <a:bodyPr wrap="none" rtlCol="0">
            <a:spAutoFit/>
          </a:bodyPr>
          <a:lstStyle/>
          <a:p>
            <a:r>
              <a:rPr lang="en-US" sz="4400" dirty="0" smtClean="0"/>
              <a:t>Median</a:t>
            </a:r>
            <a:endParaRPr lang="en-US" sz="4400" dirty="0"/>
          </a:p>
        </p:txBody>
      </p:sp>
    </p:spTree>
    <p:extLst>
      <p:ext uri="{BB962C8B-B14F-4D97-AF65-F5344CB8AC3E}">
        <p14:creationId xmlns:p14="http://schemas.microsoft.com/office/powerpoint/2010/main" val="153104461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998392" y="2572946"/>
            <a:ext cx="2860960" cy="2145720"/>
          </a:xfrm>
          <a:prstGeom prst="rect">
            <a:avLst/>
          </a:prstGeom>
        </p:spPr>
      </p:pic>
      <p:sp>
        <p:nvSpPr>
          <p:cNvPr id="6" name="TextBox 5"/>
          <p:cNvSpPr txBox="1"/>
          <p:nvPr/>
        </p:nvSpPr>
        <p:spPr>
          <a:xfrm>
            <a:off x="4201797" y="2152881"/>
            <a:ext cx="1142711" cy="2400657"/>
          </a:xfrm>
          <a:prstGeom prst="rect">
            <a:avLst/>
          </a:prstGeom>
          <a:noFill/>
        </p:spPr>
        <p:txBody>
          <a:bodyPr wrap="none" rtlCol="0">
            <a:spAutoFit/>
          </a:bodyPr>
          <a:lstStyle/>
          <a:p>
            <a:r>
              <a:rPr lang="en-US" sz="15000" dirty="0" smtClean="0"/>
              <a:t>&gt;</a:t>
            </a:r>
            <a:endParaRPr lang="en-US" sz="15000" dirty="0"/>
          </a:p>
        </p:txBody>
      </p:sp>
      <p:sp>
        <p:nvSpPr>
          <p:cNvPr id="7" name="TextBox 6"/>
          <p:cNvSpPr txBox="1"/>
          <p:nvPr/>
        </p:nvSpPr>
        <p:spPr>
          <a:xfrm>
            <a:off x="4347276" y="1374634"/>
            <a:ext cx="802674" cy="1692771"/>
          </a:xfrm>
          <a:prstGeom prst="rect">
            <a:avLst/>
          </a:prstGeom>
          <a:noFill/>
        </p:spPr>
        <p:txBody>
          <a:bodyPr wrap="none" rtlCol="0">
            <a:spAutoFit/>
          </a:bodyPr>
          <a:lstStyle/>
          <a:p>
            <a:r>
              <a:rPr lang="en-US" sz="10400" dirty="0" smtClean="0"/>
              <a:t>?</a:t>
            </a:r>
            <a:endParaRPr lang="en-US" sz="10400" dirty="0"/>
          </a:p>
        </p:txBody>
      </p:sp>
      <p:pic>
        <p:nvPicPr>
          <p:cNvPr id="9" name="Picture 8"/>
          <p:cNvPicPr>
            <a:picLocks noChangeAspect="1"/>
          </p:cNvPicPr>
          <p:nvPr/>
        </p:nvPicPr>
        <p:blipFill rotWithShape="1">
          <a:blip r:embed="rId4"/>
          <a:srcRect l="14424" r="20675" b="-5091"/>
          <a:stretch/>
        </p:blipFill>
        <p:spPr>
          <a:xfrm>
            <a:off x="328419" y="1751793"/>
            <a:ext cx="2758800" cy="3350307"/>
          </a:xfrm>
          <a:prstGeom prst="rect">
            <a:avLst/>
          </a:prstGeom>
        </p:spPr>
      </p:pic>
    </p:spTree>
    <p:extLst>
      <p:ext uri="{BB962C8B-B14F-4D97-AF65-F5344CB8AC3E}">
        <p14:creationId xmlns:p14="http://schemas.microsoft.com/office/powerpoint/2010/main" val="2797206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417544" y="561194"/>
            <a:ext cx="1159993" cy="769441"/>
          </a:xfrm>
          <a:prstGeom prst="rect">
            <a:avLst/>
          </a:prstGeom>
          <a:noFill/>
        </p:spPr>
        <p:txBody>
          <a:bodyPr wrap="none" rtlCol="0">
            <a:spAutoFit/>
          </a:bodyPr>
          <a:lstStyle/>
          <a:p>
            <a:r>
              <a:rPr lang="en-US" sz="4400" dirty="0" smtClean="0"/>
              <a:t>25%</a:t>
            </a:r>
            <a:endParaRPr lang="en-US" sz="4400" dirty="0"/>
          </a:p>
        </p:txBody>
      </p:sp>
      <p:sp>
        <p:nvSpPr>
          <p:cNvPr id="22" name="TextBox 21"/>
          <p:cNvSpPr txBox="1"/>
          <p:nvPr/>
        </p:nvSpPr>
        <p:spPr>
          <a:xfrm>
            <a:off x="4577537" y="582174"/>
            <a:ext cx="1159993" cy="769441"/>
          </a:xfrm>
          <a:prstGeom prst="rect">
            <a:avLst/>
          </a:prstGeom>
          <a:noFill/>
        </p:spPr>
        <p:txBody>
          <a:bodyPr wrap="none" rtlCol="0">
            <a:spAutoFit/>
          </a:bodyPr>
          <a:lstStyle/>
          <a:p>
            <a:r>
              <a:rPr lang="en-US" sz="4400" dirty="0"/>
              <a:t>7</a:t>
            </a:r>
            <a:r>
              <a:rPr lang="en-US" sz="4400" dirty="0" smtClean="0"/>
              <a:t>5%</a:t>
            </a:r>
            <a:endParaRPr lang="en-US" sz="4400" dirty="0"/>
          </a:p>
        </p:txBody>
      </p:sp>
      <p:cxnSp>
        <p:nvCxnSpPr>
          <p:cNvPr id="10" name="Straight Arrow Connector 9"/>
          <p:cNvCxnSpPr/>
          <p:nvPr/>
        </p:nvCxnSpPr>
        <p:spPr>
          <a:xfrm flipV="1">
            <a:off x="4099724"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057668"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502025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99724" y="27468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092620" y="18312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107775" y="531657"/>
            <a:ext cx="4939524" cy="769441"/>
          </a:xfrm>
          <a:prstGeom prst="rect">
            <a:avLst/>
          </a:prstGeom>
          <a:noFill/>
        </p:spPr>
        <p:txBody>
          <a:bodyPr wrap="none" rtlCol="0">
            <a:spAutoFit/>
          </a:bodyPr>
          <a:lstStyle/>
          <a:p>
            <a:r>
              <a:rPr lang="en-US" sz="4400" dirty="0" smtClean="0"/>
              <a:t>Inner Quartile Range</a:t>
            </a:r>
            <a:endParaRPr lang="en-US" sz="4400" dirty="0"/>
          </a:p>
        </p:txBody>
      </p:sp>
      <p:sp>
        <p:nvSpPr>
          <p:cNvPr id="3" name="Left Brace 2"/>
          <p:cNvSpPr/>
          <p:nvPr/>
        </p:nvSpPr>
        <p:spPr>
          <a:xfrm rot="5400000">
            <a:off x="4450199" y="1032599"/>
            <a:ext cx="269450" cy="869833"/>
          </a:xfrm>
          <a:prstGeom prst="leftBrace">
            <a:avLst>
              <a:gd name="adj1" fmla="val 8333"/>
              <a:gd name="adj2" fmla="val 46604"/>
            </a:avLst>
          </a:prstGeom>
          <a:ln w="57150" cmpd="sng">
            <a:solidFill>
              <a:srgbClr val="008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4397939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540893"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2617808"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99724" y="27468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092620" y="18312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107775" y="561194"/>
            <a:ext cx="4899574" cy="769441"/>
          </a:xfrm>
          <a:prstGeom prst="rect">
            <a:avLst/>
          </a:prstGeom>
          <a:noFill/>
        </p:spPr>
        <p:txBody>
          <a:bodyPr wrap="none" rtlCol="0">
            <a:spAutoFit/>
          </a:bodyPr>
          <a:lstStyle/>
          <a:p>
            <a:r>
              <a:rPr lang="en-US" sz="4400" dirty="0" smtClean="0"/>
              <a:t>Whiskers / Extremes</a:t>
            </a:r>
            <a:endParaRPr lang="en-US" sz="4400" dirty="0"/>
          </a:p>
        </p:txBody>
      </p:sp>
      <p:cxnSp>
        <p:nvCxnSpPr>
          <p:cNvPr id="24" name="Straight Connector 23"/>
          <p:cNvCxnSpPr/>
          <p:nvPr/>
        </p:nvCxnSpPr>
        <p:spPr>
          <a:xfrm>
            <a:off x="2617808"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069557"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2617808"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6529006" y="3026222"/>
            <a:ext cx="11887" cy="64287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236883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40053" b="36905"/>
          <a:stretch/>
        </p:blipFill>
        <p:spPr>
          <a:xfrm>
            <a:off x="1422400" y="3839742"/>
            <a:ext cx="6286500" cy="1580201"/>
          </a:xfrm>
          <a:prstGeom prst="rect">
            <a:avLst/>
          </a:prstGeom>
        </p:spPr>
      </p:pic>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540893"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2617808"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99724" y="27468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092620" y="18312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617808"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069557"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6689111"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930107"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145844"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983415"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577103" y="457815"/>
            <a:ext cx="2000868" cy="769441"/>
          </a:xfrm>
          <a:prstGeom prst="rect">
            <a:avLst/>
          </a:prstGeom>
          <a:noFill/>
        </p:spPr>
        <p:txBody>
          <a:bodyPr wrap="none" rtlCol="0">
            <a:spAutoFit/>
          </a:bodyPr>
          <a:lstStyle/>
          <a:p>
            <a:r>
              <a:rPr lang="en-US" sz="4400" dirty="0" smtClean="0"/>
              <a:t>Outliers</a:t>
            </a:r>
            <a:endParaRPr lang="en-US" sz="4400" dirty="0"/>
          </a:p>
        </p:txBody>
      </p:sp>
      <p:sp>
        <p:nvSpPr>
          <p:cNvPr id="2" name="Donut 1"/>
          <p:cNvSpPr/>
          <p:nvPr/>
        </p:nvSpPr>
        <p:spPr>
          <a:xfrm>
            <a:off x="6544369" y="5213188"/>
            <a:ext cx="548167" cy="398742"/>
          </a:xfrm>
          <a:prstGeom prst="donut">
            <a:avLst/>
          </a:prstGeom>
          <a:solidFill>
            <a:srgbClr val="008000"/>
          </a:solidFill>
          <a:ln w="127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Donut 21"/>
          <p:cNvSpPr/>
          <p:nvPr/>
        </p:nvSpPr>
        <p:spPr>
          <a:xfrm>
            <a:off x="2074377" y="5227956"/>
            <a:ext cx="548167" cy="398742"/>
          </a:xfrm>
          <a:prstGeom prst="donut">
            <a:avLst/>
          </a:prstGeom>
          <a:solidFill>
            <a:srgbClr val="008000"/>
          </a:solidFill>
          <a:ln w="127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cxnSp>
        <p:nvCxnSpPr>
          <p:cNvPr id="23" name="Straight Arrow Connector 22"/>
          <p:cNvCxnSpPr/>
          <p:nvPr/>
        </p:nvCxnSpPr>
        <p:spPr>
          <a:xfrm flipV="1">
            <a:off x="6839653" y="2947824"/>
            <a:ext cx="11887" cy="2085427"/>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2206144" y="2947823"/>
            <a:ext cx="0" cy="2085428"/>
          </a:xfrm>
          <a:prstGeom prst="straightConnector1">
            <a:avLst/>
          </a:pr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844239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V="1">
            <a:off x="4577537" y="18312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5069555"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4099724"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6540893"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2617808" y="18312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099724" y="27468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092620" y="18312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617808"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069557" y="22938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6689111"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930107"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2145844"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1983415" y="22072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1887225" y="502119"/>
            <a:ext cx="5380624" cy="769441"/>
          </a:xfrm>
          <a:prstGeom prst="rect">
            <a:avLst/>
          </a:prstGeom>
          <a:noFill/>
        </p:spPr>
        <p:txBody>
          <a:bodyPr wrap="none" rtlCol="0">
            <a:spAutoFit/>
          </a:bodyPr>
          <a:lstStyle/>
          <a:p>
            <a:r>
              <a:rPr lang="en-US" sz="4400" dirty="0" smtClean="0"/>
              <a:t>Box-and-Whiskers Plot</a:t>
            </a:r>
            <a:endParaRPr lang="en-US" sz="4400" dirty="0"/>
          </a:p>
        </p:txBody>
      </p:sp>
      <p:grpSp>
        <p:nvGrpSpPr>
          <p:cNvPr id="2" name="Group 1"/>
          <p:cNvGrpSpPr/>
          <p:nvPr/>
        </p:nvGrpSpPr>
        <p:grpSpPr>
          <a:xfrm rot="5400000">
            <a:off x="2796105" y="4504691"/>
            <a:ext cx="3563497" cy="638634"/>
            <a:chOff x="1988155" y="1983666"/>
            <a:chExt cx="5109121" cy="915634"/>
          </a:xfrm>
        </p:grpSpPr>
        <p:cxnSp>
          <p:nvCxnSpPr>
            <p:cNvPr id="22" name="Straight Connector 21"/>
            <p:cNvCxnSpPr/>
            <p:nvPr/>
          </p:nvCxnSpPr>
          <p:spPr>
            <a:xfrm flipV="1">
              <a:off x="4582277" y="1983666"/>
              <a:ext cx="0" cy="915631"/>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5074295" y="19836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4104464" y="19836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V="1">
              <a:off x="6545633" y="19836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2622548" y="1983666"/>
              <a:ext cx="0" cy="91563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104464" y="2899298"/>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4097360" y="1983675"/>
              <a:ext cx="969833" cy="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622548" y="24462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074297" y="2446200"/>
              <a:ext cx="1474812"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6693851" y="23596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6934847" y="23596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2150584" y="23596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1988155" y="2359648"/>
              <a:ext cx="162429" cy="17249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9" name="Freeform 38"/>
          <p:cNvSpPr/>
          <p:nvPr/>
        </p:nvSpPr>
        <p:spPr>
          <a:xfrm>
            <a:off x="2303304" y="2894575"/>
            <a:ext cx="1801714" cy="3352556"/>
          </a:xfrm>
          <a:custGeom>
            <a:avLst/>
            <a:gdLst>
              <a:gd name="connsiteX0" fmla="*/ 162660 w 1816480"/>
              <a:gd name="connsiteY0" fmla="*/ 0 h 3324411"/>
              <a:gd name="connsiteX1" fmla="*/ 29763 w 1816480"/>
              <a:gd name="connsiteY1" fmla="*/ 1019009 h 3324411"/>
              <a:gd name="connsiteX2" fmla="*/ 664712 w 1816480"/>
              <a:gd name="connsiteY2" fmla="*/ 2983184 h 3324411"/>
              <a:gd name="connsiteX3" fmla="*/ 1816480 w 1816480"/>
              <a:gd name="connsiteY3" fmla="*/ 3322854 h 3324411"/>
              <a:gd name="connsiteX0" fmla="*/ 162660 w 1801714"/>
              <a:gd name="connsiteY0" fmla="*/ 0 h 3352556"/>
              <a:gd name="connsiteX1" fmla="*/ 29763 w 1801714"/>
              <a:gd name="connsiteY1" fmla="*/ 1019009 h 3352556"/>
              <a:gd name="connsiteX2" fmla="*/ 664712 w 1801714"/>
              <a:gd name="connsiteY2" fmla="*/ 2983184 h 3352556"/>
              <a:gd name="connsiteX3" fmla="*/ 1801714 w 1801714"/>
              <a:gd name="connsiteY3" fmla="*/ 3352390 h 3352556"/>
            </a:gdLst>
            <a:ahLst/>
            <a:cxnLst>
              <a:cxn ang="0">
                <a:pos x="connsiteX0" y="connsiteY0"/>
              </a:cxn>
              <a:cxn ang="0">
                <a:pos x="connsiteX1" y="connsiteY1"/>
              </a:cxn>
              <a:cxn ang="0">
                <a:pos x="connsiteX2" y="connsiteY2"/>
              </a:cxn>
              <a:cxn ang="0">
                <a:pos x="connsiteX3" y="connsiteY3"/>
              </a:cxn>
            </a:cxnLst>
            <a:rect l="l" t="t" r="r" b="b"/>
            <a:pathLst>
              <a:path w="1801714" h="3352556">
                <a:moveTo>
                  <a:pt x="162660" y="0"/>
                </a:moveTo>
                <a:cubicBezTo>
                  <a:pt x="54374" y="260906"/>
                  <a:pt x="-53912" y="521812"/>
                  <a:pt x="29763" y="1019009"/>
                </a:cubicBezTo>
                <a:cubicBezTo>
                  <a:pt x="113438" y="1516206"/>
                  <a:pt x="369387" y="2594287"/>
                  <a:pt x="664712" y="2983184"/>
                </a:cubicBezTo>
                <a:cubicBezTo>
                  <a:pt x="960037" y="3372081"/>
                  <a:pt x="1801714" y="3352390"/>
                  <a:pt x="1801714" y="3352390"/>
                </a:cubicBezTo>
              </a:path>
            </a:pathLst>
          </a:custGeom>
          <a:ln w="57150" cmpd="sng">
            <a:solidFill>
              <a:srgbClr val="008000"/>
            </a:solidFill>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856568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1638300"/>
            <a:ext cx="8522292" cy="3556247"/>
          </a:xfrm>
          <a:prstGeom prst="rect">
            <a:avLst/>
          </a:prstGeom>
        </p:spPr>
      </p:pic>
      <p:sp>
        <p:nvSpPr>
          <p:cNvPr id="6" name="TextBox 5"/>
          <p:cNvSpPr txBox="1"/>
          <p:nvPr/>
        </p:nvSpPr>
        <p:spPr>
          <a:xfrm>
            <a:off x="4419630" y="6488668"/>
            <a:ext cx="4724370" cy="369332"/>
          </a:xfrm>
          <a:prstGeom prst="rect">
            <a:avLst/>
          </a:prstGeom>
          <a:noFill/>
        </p:spPr>
        <p:txBody>
          <a:bodyPr wrap="none" rtlCol="0">
            <a:spAutoFit/>
          </a:bodyPr>
          <a:lstStyle/>
          <a:p>
            <a:r>
              <a:rPr lang="en-US" dirty="0"/>
              <a:t>f</a:t>
            </a:r>
            <a:r>
              <a:rPr lang="en-US" dirty="0" smtClean="0"/>
              <a:t>rom http://</a:t>
            </a:r>
            <a:r>
              <a:rPr lang="en-US" dirty="0" err="1" smtClean="0"/>
              <a:t>vita.had.co.nz</a:t>
            </a:r>
            <a:r>
              <a:rPr lang="en-US" dirty="0" smtClean="0"/>
              <a:t>/papers/</a:t>
            </a:r>
            <a:r>
              <a:rPr lang="en-US" dirty="0" err="1" smtClean="0"/>
              <a:t>boxplots.pdf</a:t>
            </a:r>
            <a:endParaRPr lang="en-US" dirty="0" smtClean="0"/>
          </a:p>
        </p:txBody>
      </p:sp>
    </p:spTree>
    <p:extLst>
      <p:ext uri="{BB962C8B-B14F-4D97-AF65-F5344CB8AC3E}">
        <p14:creationId xmlns:p14="http://schemas.microsoft.com/office/powerpoint/2010/main" val="317870878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solidFill>
                  <a:srgbClr val="A6A6A6"/>
                </a:solidFill>
              </a:rPr>
              <a:t>s</a:t>
            </a:r>
            <a:r>
              <a:rPr lang="en-US" sz="3200" dirty="0" smtClean="0">
                <a:solidFill>
                  <a:srgbClr val="A6A6A6"/>
                </a:solidFill>
              </a:rPr>
              <a:t>ummarizing distribution w/ numbers</a:t>
            </a:r>
            <a:br>
              <a:rPr lang="en-US" sz="3200" dirty="0" smtClean="0">
                <a:solidFill>
                  <a:srgbClr val="A6A6A6"/>
                </a:solidFill>
              </a:rPr>
            </a:br>
            <a:r>
              <a:rPr lang="en-US" sz="3200" dirty="0" smtClean="0">
                <a:solidFill>
                  <a:srgbClr val="A6A6A6"/>
                </a:solidFill>
              </a:rPr>
              <a:t>summarizing distribution w/ trends</a:t>
            </a:r>
            <a:br>
              <a:rPr lang="en-US" sz="3200" dirty="0" smtClean="0">
                <a:solidFill>
                  <a:srgbClr val="A6A6A6"/>
                </a:solidFill>
              </a:rPr>
            </a:br>
            <a:r>
              <a:rPr lang="en-US" sz="3200" dirty="0" smtClean="0"/>
              <a:t>comparing distributions</a:t>
            </a:r>
            <a:br>
              <a:rPr lang="en-US" sz="3200" dirty="0" smtClean="0"/>
            </a:br>
            <a:r>
              <a:rPr lang="en-US" sz="3200" dirty="0" smtClean="0">
                <a:solidFill>
                  <a:srgbClr val="A6A6A6"/>
                </a:solidFill>
              </a:rPr>
              <a:t>correlating distributions</a:t>
            </a:r>
            <a:endParaRPr lang="en-US" sz="3200" dirty="0">
              <a:solidFill>
                <a:srgbClr val="A6A6A6"/>
              </a:solidFill>
            </a:endParaRPr>
          </a:p>
        </p:txBody>
      </p:sp>
    </p:spTree>
    <p:extLst>
      <p:ext uri="{BB962C8B-B14F-4D97-AF65-F5344CB8AC3E}">
        <p14:creationId xmlns:p14="http://schemas.microsoft.com/office/powerpoint/2010/main" val="23973438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rot="5400000" flipV="1">
            <a:off x="3474218" y="4020226"/>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rot="5400000" flipV="1">
            <a:off x="3474218" y="4386678"/>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rot="5400000" flipV="1">
            <a:off x="3474218" y="3710242"/>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rot="5400000" flipV="1">
            <a:off x="3474218" y="5085127"/>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flipV="1">
            <a:off x="3474218" y="2891642"/>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5400000">
            <a:off x="2816682" y="4367776"/>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5400000">
            <a:off x="3455308" y="4362821"/>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470926" y="3210958"/>
            <a:ext cx="0" cy="813645"/>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470926" y="4705995"/>
            <a:ext cx="0" cy="698448"/>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V="1">
            <a:off x="7257074" y="3298465"/>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flipV="1">
            <a:off x="7240544" y="3571053"/>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flipV="1">
            <a:off x="7240544" y="2318665"/>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flipV="1">
            <a:off x="7237252" y="3896161"/>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V="1">
            <a:off x="7240544" y="1285062"/>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6921226" y="2637981"/>
            <a:ext cx="2" cy="1252389"/>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559852" y="2633026"/>
            <a:ext cx="2" cy="1257343"/>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5400000">
            <a:off x="6722928" y="2118702"/>
            <a:ext cx="1028648" cy="0"/>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7237252" y="3890370"/>
            <a:ext cx="0" cy="325107"/>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flipV="1">
            <a:off x="2226973" y="3896161"/>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flipV="1">
            <a:off x="2226973" y="4372245"/>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flipV="1">
            <a:off x="2226973" y="3695809"/>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flipV="1">
            <a:off x="2226973" y="4970198"/>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flipV="1">
            <a:off x="2226973" y="3075710"/>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1569437" y="4353343"/>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rot="5400000">
            <a:off x="2208063" y="4348388"/>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223681" y="3423325"/>
            <a:ext cx="0" cy="586845"/>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223681" y="4691562"/>
            <a:ext cx="0" cy="563024"/>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rot="5400000" flipV="1">
            <a:off x="6190435" y="4334726"/>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5400000" flipV="1">
            <a:off x="6190435" y="4810810"/>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flipV="1">
            <a:off x="6190435" y="4134374"/>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rot="5400000" flipV="1">
            <a:off x="6190435" y="5408763"/>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5400000" flipV="1">
            <a:off x="6190435" y="3514275"/>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5400000">
            <a:off x="5532899" y="4791908"/>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5400000">
            <a:off x="6171525" y="4786953"/>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6187143" y="3861890"/>
            <a:ext cx="0" cy="586845"/>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187143" y="5130127"/>
            <a:ext cx="0" cy="563024"/>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335891" y="374210"/>
            <a:ext cx="6472219" cy="769441"/>
          </a:xfrm>
          <a:prstGeom prst="rect">
            <a:avLst/>
          </a:prstGeom>
          <a:noFill/>
        </p:spPr>
        <p:txBody>
          <a:bodyPr wrap="none" rtlCol="0">
            <a:spAutoFit/>
          </a:bodyPr>
          <a:lstStyle/>
          <a:p>
            <a:r>
              <a:rPr lang="en-US" sz="4400" dirty="0" smtClean="0"/>
              <a:t>Commute time MIT vs. USA</a:t>
            </a:r>
            <a:endParaRPr lang="en-US" sz="4400" dirty="0"/>
          </a:p>
        </p:txBody>
      </p:sp>
      <p:cxnSp>
        <p:nvCxnSpPr>
          <p:cNvPr id="44" name="Straight Connector 43"/>
          <p:cNvCxnSpPr/>
          <p:nvPr/>
        </p:nvCxnSpPr>
        <p:spPr>
          <a:xfrm>
            <a:off x="1471503" y="1604378"/>
            <a:ext cx="0" cy="4677028"/>
          </a:xfrm>
          <a:prstGeom prst="line">
            <a:avLst/>
          </a:prstGeom>
          <a:ln w="57150" cmpd="sng">
            <a:solidFill>
              <a:schemeClr val="accent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rot="16200000">
            <a:off x="-868036" y="3767948"/>
            <a:ext cx="4010858" cy="523220"/>
          </a:xfrm>
          <a:prstGeom prst="rect">
            <a:avLst/>
          </a:prstGeom>
          <a:noFill/>
        </p:spPr>
        <p:txBody>
          <a:bodyPr wrap="none" rtlCol="0">
            <a:spAutoFit/>
          </a:bodyPr>
          <a:lstStyle/>
          <a:p>
            <a:r>
              <a:rPr lang="en-US" sz="2800" dirty="0"/>
              <a:t>m</a:t>
            </a:r>
            <a:r>
              <a:rPr lang="en-US" sz="2800" dirty="0" smtClean="0"/>
              <a:t>inutes spent commuting</a:t>
            </a:r>
            <a:endParaRPr lang="en-US" sz="2800" dirty="0"/>
          </a:p>
        </p:txBody>
      </p:sp>
      <p:sp>
        <p:nvSpPr>
          <p:cNvPr id="49" name="TextBox 48"/>
          <p:cNvSpPr txBox="1"/>
          <p:nvPr/>
        </p:nvSpPr>
        <p:spPr>
          <a:xfrm rot="16200000">
            <a:off x="1260764" y="6148309"/>
            <a:ext cx="366657" cy="523220"/>
          </a:xfrm>
          <a:prstGeom prst="rect">
            <a:avLst/>
          </a:prstGeom>
          <a:noFill/>
        </p:spPr>
        <p:txBody>
          <a:bodyPr wrap="none" rtlCol="0">
            <a:spAutoFit/>
          </a:bodyPr>
          <a:lstStyle/>
          <a:p>
            <a:r>
              <a:rPr lang="en-US" sz="2800" dirty="0" smtClean="0"/>
              <a:t>0</a:t>
            </a:r>
            <a:endParaRPr lang="en-US" sz="2800" dirty="0"/>
          </a:p>
        </p:txBody>
      </p:sp>
      <p:sp>
        <p:nvSpPr>
          <p:cNvPr id="50" name="TextBox 49"/>
          <p:cNvSpPr txBox="1"/>
          <p:nvPr/>
        </p:nvSpPr>
        <p:spPr>
          <a:xfrm>
            <a:off x="1845124" y="5342811"/>
            <a:ext cx="757113" cy="523220"/>
          </a:xfrm>
          <a:prstGeom prst="rect">
            <a:avLst/>
          </a:prstGeom>
          <a:noFill/>
        </p:spPr>
        <p:txBody>
          <a:bodyPr wrap="none" rtlCol="0">
            <a:spAutoFit/>
          </a:bodyPr>
          <a:lstStyle/>
          <a:p>
            <a:r>
              <a:rPr lang="en-US" sz="2800" dirty="0" smtClean="0"/>
              <a:t>MIT</a:t>
            </a:r>
            <a:endParaRPr lang="en-US" sz="2800" dirty="0"/>
          </a:p>
        </p:txBody>
      </p:sp>
      <p:sp>
        <p:nvSpPr>
          <p:cNvPr id="51" name="TextBox 50"/>
          <p:cNvSpPr txBox="1"/>
          <p:nvPr/>
        </p:nvSpPr>
        <p:spPr>
          <a:xfrm>
            <a:off x="3092369" y="5466469"/>
            <a:ext cx="787796" cy="523220"/>
          </a:xfrm>
          <a:prstGeom prst="rect">
            <a:avLst/>
          </a:prstGeom>
          <a:noFill/>
        </p:spPr>
        <p:txBody>
          <a:bodyPr wrap="none" rtlCol="0">
            <a:spAutoFit/>
          </a:bodyPr>
          <a:lstStyle/>
          <a:p>
            <a:r>
              <a:rPr lang="en-US" sz="2800" dirty="0" smtClean="0"/>
              <a:t>USA</a:t>
            </a:r>
            <a:endParaRPr lang="en-US" sz="2800" dirty="0"/>
          </a:p>
        </p:txBody>
      </p:sp>
      <p:sp>
        <p:nvSpPr>
          <p:cNvPr id="52" name="TextBox 51"/>
          <p:cNvSpPr txBox="1"/>
          <p:nvPr/>
        </p:nvSpPr>
        <p:spPr>
          <a:xfrm>
            <a:off x="6843354" y="4305434"/>
            <a:ext cx="787796" cy="523220"/>
          </a:xfrm>
          <a:prstGeom prst="rect">
            <a:avLst/>
          </a:prstGeom>
          <a:noFill/>
        </p:spPr>
        <p:txBody>
          <a:bodyPr wrap="none" rtlCol="0">
            <a:spAutoFit/>
          </a:bodyPr>
          <a:lstStyle/>
          <a:p>
            <a:r>
              <a:rPr lang="en-US" sz="2800" dirty="0" smtClean="0"/>
              <a:t>USA</a:t>
            </a:r>
            <a:endParaRPr lang="en-US" sz="2800" dirty="0"/>
          </a:p>
        </p:txBody>
      </p:sp>
      <p:sp>
        <p:nvSpPr>
          <p:cNvPr id="53" name="TextBox 52"/>
          <p:cNvSpPr txBox="1"/>
          <p:nvPr/>
        </p:nvSpPr>
        <p:spPr>
          <a:xfrm>
            <a:off x="5808586" y="5866031"/>
            <a:ext cx="757113" cy="523220"/>
          </a:xfrm>
          <a:prstGeom prst="rect">
            <a:avLst/>
          </a:prstGeom>
          <a:noFill/>
        </p:spPr>
        <p:txBody>
          <a:bodyPr wrap="none" rtlCol="0">
            <a:spAutoFit/>
          </a:bodyPr>
          <a:lstStyle/>
          <a:p>
            <a:r>
              <a:rPr lang="en-US" sz="2800" dirty="0" smtClean="0"/>
              <a:t>MIT</a:t>
            </a:r>
            <a:endParaRPr lang="en-US" sz="2800" dirty="0"/>
          </a:p>
        </p:txBody>
      </p:sp>
    </p:spTree>
    <p:extLst>
      <p:ext uri="{BB962C8B-B14F-4D97-AF65-F5344CB8AC3E}">
        <p14:creationId xmlns:p14="http://schemas.microsoft.com/office/powerpoint/2010/main" val="41670313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5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solidFill>
                  <a:srgbClr val="A6A6A6"/>
                </a:solidFill>
              </a:rPr>
              <a:t>s</a:t>
            </a:r>
            <a:r>
              <a:rPr lang="en-US" sz="3200" dirty="0" smtClean="0">
                <a:solidFill>
                  <a:srgbClr val="A6A6A6"/>
                </a:solidFill>
              </a:rPr>
              <a:t>ummarizing distribution w/ numbers</a:t>
            </a:r>
            <a:br>
              <a:rPr lang="en-US" sz="3200" dirty="0" smtClean="0">
                <a:solidFill>
                  <a:srgbClr val="A6A6A6"/>
                </a:solidFill>
              </a:rPr>
            </a:br>
            <a:r>
              <a:rPr lang="en-US" sz="3200" dirty="0" smtClean="0">
                <a:solidFill>
                  <a:srgbClr val="A6A6A6"/>
                </a:solidFill>
              </a:rPr>
              <a:t>summarizing distribution w/ trends</a:t>
            </a:r>
            <a:br>
              <a:rPr lang="en-US" sz="3200" dirty="0" smtClean="0">
                <a:solidFill>
                  <a:srgbClr val="A6A6A6"/>
                </a:solidFill>
              </a:rPr>
            </a:br>
            <a:r>
              <a:rPr lang="en-US" sz="3200" dirty="0" smtClean="0">
                <a:solidFill>
                  <a:srgbClr val="A6A6A6"/>
                </a:solidFill>
              </a:rPr>
              <a:t>comparing distributions</a:t>
            </a:r>
            <a:r>
              <a:rPr lang="en-US" sz="3200" dirty="0" smtClean="0"/>
              <a:t/>
            </a:r>
            <a:br>
              <a:rPr lang="en-US" sz="3200" dirty="0" smtClean="0"/>
            </a:br>
            <a:r>
              <a:rPr lang="en-US" sz="3200" dirty="0" smtClean="0"/>
              <a:t>correlating distributions</a:t>
            </a:r>
            <a:endParaRPr lang="en-US" sz="3200" dirty="0"/>
          </a:p>
        </p:txBody>
      </p:sp>
    </p:spTree>
    <p:extLst>
      <p:ext uri="{BB962C8B-B14F-4D97-AF65-F5344CB8AC3E}">
        <p14:creationId xmlns:p14="http://schemas.microsoft.com/office/powerpoint/2010/main" val="175904129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3429" r="7110" b="3002"/>
          <a:stretch/>
        </p:blipFill>
        <p:spPr>
          <a:xfrm>
            <a:off x="564397" y="682666"/>
            <a:ext cx="8180364" cy="5234465"/>
          </a:xfrm>
          <a:prstGeom prst="rect">
            <a:avLst/>
          </a:prstGeom>
        </p:spPr>
      </p:pic>
    </p:spTree>
    <p:extLst>
      <p:ext uri="{BB962C8B-B14F-4D97-AF65-F5344CB8AC3E}">
        <p14:creationId xmlns:p14="http://schemas.microsoft.com/office/powerpoint/2010/main" val="321509432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29368146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t>s</a:t>
            </a:r>
            <a:r>
              <a:rPr lang="en-US" sz="3200" dirty="0" smtClean="0"/>
              <a:t>ummarizing distribution w/ numbers</a:t>
            </a:r>
            <a:br>
              <a:rPr lang="en-US" sz="3200" dirty="0" smtClean="0"/>
            </a:br>
            <a:r>
              <a:rPr lang="en-US" sz="3200" dirty="0" smtClean="0"/>
              <a:t>summarizing distribution w/ trends</a:t>
            </a:r>
            <a:br>
              <a:rPr lang="en-US" sz="3200" dirty="0" smtClean="0"/>
            </a:br>
            <a:r>
              <a:rPr lang="en-US" sz="3200" dirty="0" smtClean="0"/>
              <a:t>comparing distributions</a:t>
            </a:r>
            <a:br>
              <a:rPr lang="en-US" sz="3200" dirty="0" smtClean="0"/>
            </a:br>
            <a:r>
              <a:rPr lang="en-US" sz="3200" dirty="0" smtClean="0"/>
              <a:t>correlating distributions</a:t>
            </a:r>
            <a:endParaRPr lang="en-US" sz="3200" dirty="0"/>
          </a:p>
        </p:txBody>
      </p:sp>
    </p:spTree>
    <p:extLst>
      <p:ext uri="{BB962C8B-B14F-4D97-AF65-F5344CB8AC3E}">
        <p14:creationId xmlns:p14="http://schemas.microsoft.com/office/powerpoint/2010/main" val="27959330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0093"/>
            <a:ext cx="8229600" cy="5554376"/>
          </a:xfrm>
        </p:spPr>
        <p:txBody>
          <a:bodyPr>
            <a:noAutofit/>
          </a:bodyPr>
          <a:lstStyle/>
          <a:p>
            <a:r>
              <a:rPr lang="en-US" sz="3200" dirty="0"/>
              <a:t>v</a:t>
            </a:r>
            <a:r>
              <a:rPr lang="en-US" sz="3200" dirty="0" smtClean="0"/>
              <a:t>isual analogs to statistics</a:t>
            </a:r>
            <a:br>
              <a:rPr lang="en-US" sz="3200" dirty="0" smtClean="0"/>
            </a:br>
            <a:r>
              <a:rPr lang="en-US" sz="3200" dirty="0" smtClean="0"/>
              <a:t>complex groupings</a:t>
            </a:r>
            <a:endParaRPr lang="en-US" sz="3200" dirty="0"/>
          </a:p>
        </p:txBody>
      </p:sp>
    </p:spTree>
    <p:extLst>
      <p:ext uri="{BB962C8B-B14F-4D97-AF65-F5344CB8AC3E}">
        <p14:creationId xmlns:p14="http://schemas.microsoft.com/office/powerpoint/2010/main" val="142477462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analogs to statistics</a:t>
            </a:r>
            <a:endParaRPr lang="en-US" dirty="0"/>
          </a:p>
        </p:txBody>
      </p:sp>
      <p:cxnSp>
        <p:nvCxnSpPr>
          <p:cNvPr id="4" name="Straight Connector 3"/>
          <p:cNvCxnSpPr/>
          <p:nvPr/>
        </p:nvCxnSpPr>
        <p:spPr>
          <a:xfrm rot="5400000" flipV="1">
            <a:off x="2496616" y="3896179"/>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rot="5400000" flipV="1">
            <a:off x="2480086" y="4168767"/>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rot="5400000" flipV="1">
            <a:off x="2480086" y="2916379"/>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rot="5400000" flipV="1">
            <a:off x="2476794" y="4493875"/>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rot="5400000" flipV="1">
            <a:off x="2476794" y="2553358"/>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2160768" y="3235695"/>
            <a:ext cx="2" cy="1252389"/>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2799394" y="3230740"/>
            <a:ext cx="2" cy="1257343"/>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476794" y="2872674"/>
            <a:ext cx="0" cy="358066"/>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476794" y="4488084"/>
            <a:ext cx="0" cy="325107"/>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5400000" flipV="1">
            <a:off x="1429977" y="4932440"/>
            <a:ext cx="0" cy="638632"/>
          </a:xfrm>
          <a:prstGeom prst="line">
            <a:avLst/>
          </a:prstGeom>
          <a:ln w="57150" cmpd="sng">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rot="5400000" flipV="1">
            <a:off x="1429977" y="5408524"/>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flipV="1">
            <a:off x="1429977" y="4732088"/>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5400000" flipV="1">
            <a:off x="1429977" y="6006477"/>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5400000" flipV="1">
            <a:off x="1429977" y="4111989"/>
            <a:ext cx="0" cy="638632"/>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5400000">
            <a:off x="772441" y="5389622"/>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5400000">
            <a:off x="1411067" y="5384667"/>
            <a:ext cx="676437" cy="1"/>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426685" y="4459604"/>
            <a:ext cx="0" cy="586845"/>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426685" y="5727841"/>
            <a:ext cx="0" cy="563024"/>
          </a:xfrm>
          <a:prstGeom prst="line">
            <a:avLst/>
          </a:prstGeom>
          <a:ln w="57150" cmpd="sng">
            <a:solidFill>
              <a:schemeClr val="accent1"/>
            </a:solidFill>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316854" y="2064823"/>
            <a:ext cx="974521" cy="523220"/>
          </a:xfrm>
          <a:prstGeom prst="rect">
            <a:avLst/>
          </a:prstGeom>
          <a:noFill/>
        </p:spPr>
        <p:txBody>
          <a:bodyPr wrap="none" rtlCol="0">
            <a:spAutoFit/>
          </a:bodyPr>
          <a:lstStyle/>
          <a:p>
            <a:r>
              <a:rPr lang="en-US" sz="2800" dirty="0"/>
              <a:t>t</a:t>
            </a:r>
            <a:r>
              <a:rPr lang="en-US" sz="2800" dirty="0" smtClean="0"/>
              <a:t>-test</a:t>
            </a:r>
            <a:endParaRPr lang="en-US" sz="2800" dirty="0"/>
          </a:p>
        </p:txBody>
      </p:sp>
      <p:pic>
        <p:nvPicPr>
          <p:cNvPr id="26" name="Picture 25"/>
          <p:cNvPicPr>
            <a:picLocks noChangeAspect="1"/>
          </p:cNvPicPr>
          <p:nvPr/>
        </p:nvPicPr>
        <p:blipFill rotWithShape="1">
          <a:blip r:embed="rId3"/>
          <a:srcRect l="19318" t="29845" r="34595" b="19135"/>
          <a:stretch/>
        </p:blipFill>
        <p:spPr>
          <a:xfrm>
            <a:off x="4137084" y="3086689"/>
            <a:ext cx="4214269" cy="2753216"/>
          </a:xfrm>
          <a:prstGeom prst="rect">
            <a:avLst/>
          </a:prstGeom>
        </p:spPr>
      </p:pic>
      <p:sp>
        <p:nvSpPr>
          <p:cNvPr id="27" name="TextBox 26"/>
          <p:cNvSpPr txBox="1"/>
          <p:nvPr/>
        </p:nvSpPr>
        <p:spPr>
          <a:xfrm>
            <a:off x="4539339" y="2064823"/>
            <a:ext cx="3444022" cy="523220"/>
          </a:xfrm>
          <a:prstGeom prst="rect">
            <a:avLst/>
          </a:prstGeom>
          <a:noFill/>
        </p:spPr>
        <p:txBody>
          <a:bodyPr wrap="none" rtlCol="0">
            <a:spAutoFit/>
          </a:bodyPr>
          <a:lstStyle/>
          <a:p>
            <a:r>
              <a:rPr lang="en-US" sz="2800" dirty="0" smtClean="0"/>
              <a:t>regression/correlation</a:t>
            </a:r>
            <a:endParaRPr lang="en-US" sz="2800" dirty="0"/>
          </a:p>
        </p:txBody>
      </p:sp>
    </p:spTree>
    <p:extLst>
      <p:ext uri="{BB962C8B-B14F-4D97-AF65-F5344CB8AC3E}">
        <p14:creationId xmlns:p14="http://schemas.microsoft.com/office/powerpoint/2010/main" val="35494422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Most </a:t>
            </a:r>
            <a:r>
              <a:rPr lang="en-US" dirty="0" err="1" smtClean="0"/>
              <a:t>viz</a:t>
            </a:r>
            <a:r>
              <a:rPr lang="en-US" dirty="0" smtClean="0"/>
              <a:t> you’ve seen so </a:t>
            </a:r>
          </a:p>
          <a:p>
            <a:r>
              <a:rPr lang="en-US" dirty="0" smtClean="0"/>
              <a:t>far is oversimplified</a:t>
            </a:r>
            <a:endParaRPr lang="en-US" dirty="0"/>
          </a:p>
        </p:txBody>
      </p:sp>
    </p:spTree>
    <p:extLst>
      <p:ext uri="{BB962C8B-B14F-4D97-AF65-F5344CB8AC3E}">
        <p14:creationId xmlns:p14="http://schemas.microsoft.com/office/powerpoint/2010/main" val="375714368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762000"/>
            <a:ext cx="9144000" cy="5315795"/>
          </a:xfrm>
          <a:prstGeom prst="rect">
            <a:avLst/>
          </a:prstGeom>
        </p:spPr>
      </p:pic>
    </p:spTree>
    <p:extLst>
      <p:ext uri="{BB962C8B-B14F-4D97-AF65-F5344CB8AC3E}">
        <p14:creationId xmlns:p14="http://schemas.microsoft.com/office/powerpoint/2010/main" val="45726231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0285" t="22932" r="23158" b="20315"/>
          <a:stretch/>
        </p:blipFill>
        <p:spPr>
          <a:xfrm>
            <a:off x="0" y="499548"/>
            <a:ext cx="9144000" cy="5734716"/>
          </a:xfrm>
          <a:prstGeom prst="rect">
            <a:avLst/>
          </a:prstGeom>
        </p:spPr>
      </p:pic>
    </p:spTree>
    <p:extLst>
      <p:ext uri="{BB962C8B-B14F-4D97-AF65-F5344CB8AC3E}">
        <p14:creationId xmlns:p14="http://schemas.microsoft.com/office/powerpoint/2010/main" val="12110533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Principles</a:t>
            </a:r>
            <a:endParaRPr lang="en-US" dirty="0"/>
          </a:p>
        </p:txBody>
      </p:sp>
      <p:sp>
        <p:nvSpPr>
          <p:cNvPr id="3" name="Content Placeholder 2"/>
          <p:cNvSpPr>
            <a:spLocks noGrp="1"/>
          </p:cNvSpPr>
          <p:nvPr>
            <p:ph idx="1"/>
          </p:nvPr>
        </p:nvSpPr>
        <p:spPr>
          <a:xfrm>
            <a:off x="457200" y="1590939"/>
            <a:ext cx="8229600" cy="4525963"/>
          </a:xfrm>
        </p:spPr>
        <p:txBody>
          <a:bodyPr>
            <a:normAutofit/>
          </a:bodyPr>
          <a:lstStyle/>
          <a:p>
            <a:r>
              <a:rPr lang="en-US" dirty="0" smtClean="0">
                <a:sym typeface="Wingdings"/>
              </a:rPr>
              <a:t>Make the data stand out</a:t>
            </a:r>
          </a:p>
          <a:p>
            <a:pPr lvl="1"/>
            <a:r>
              <a:rPr lang="en-US" dirty="0" smtClean="0">
                <a:sym typeface="Wingdings"/>
              </a:rPr>
              <a:t>Don’t obscure it</a:t>
            </a:r>
            <a:endParaRPr lang="en-US" dirty="0" smtClean="0">
              <a:sym typeface="Wingdings"/>
            </a:endParaRPr>
          </a:p>
          <a:p>
            <a:endParaRPr lang="en-US" dirty="0">
              <a:sym typeface="Wingdings"/>
            </a:endParaRPr>
          </a:p>
          <a:p>
            <a:r>
              <a:rPr lang="en-US" dirty="0" smtClean="0">
                <a:sym typeface="Wingdings"/>
              </a:rPr>
              <a:t>Avoid superfluity</a:t>
            </a:r>
            <a:endParaRPr lang="en-US" dirty="0" smtClean="0">
              <a:sym typeface="Wingdings"/>
            </a:endParaRPr>
          </a:p>
          <a:p>
            <a:pPr lvl="1"/>
            <a:r>
              <a:rPr lang="en-US" dirty="0" smtClean="0">
                <a:sym typeface="Wingdings"/>
              </a:rPr>
              <a:t>Clutter/Chart Junk</a:t>
            </a:r>
            <a:endParaRPr lang="en-US" dirty="0">
              <a:sym typeface="Wingdings"/>
            </a:endParaRPr>
          </a:p>
          <a:p>
            <a:endParaRPr lang="en-US" dirty="0"/>
          </a:p>
        </p:txBody>
      </p:sp>
    </p:spTree>
    <p:extLst>
      <p:ext uri="{BB962C8B-B14F-4D97-AF65-F5344CB8AC3E}">
        <p14:creationId xmlns:p14="http://schemas.microsoft.com/office/powerpoint/2010/main" val="10308623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b="45332"/>
          <a:stretch/>
        </p:blipFill>
        <p:spPr>
          <a:xfrm>
            <a:off x="1414926" y="-1"/>
            <a:ext cx="6701713" cy="3809153"/>
          </a:xfrm>
          <a:prstGeom prst="rect">
            <a:avLst/>
          </a:prstGeom>
        </p:spPr>
      </p:pic>
    </p:spTree>
    <p:extLst>
      <p:ext uri="{BB962C8B-B14F-4D97-AF65-F5344CB8AC3E}">
        <p14:creationId xmlns:p14="http://schemas.microsoft.com/office/powerpoint/2010/main" val="3561736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08967" y="4304507"/>
            <a:ext cx="6807672" cy="2375065"/>
          </a:xfrm>
          <a:prstGeom prst="rect">
            <a:avLst/>
          </a:prstGeom>
        </p:spPr>
      </p:pic>
      <p:pic>
        <p:nvPicPr>
          <p:cNvPr id="7" name="Picture 6"/>
          <p:cNvPicPr>
            <a:picLocks noChangeAspect="1"/>
          </p:cNvPicPr>
          <p:nvPr/>
        </p:nvPicPr>
        <p:blipFill rotWithShape="1">
          <a:blip r:embed="rId4"/>
          <a:srcRect b="45332"/>
          <a:stretch/>
        </p:blipFill>
        <p:spPr>
          <a:xfrm>
            <a:off x="1414926" y="-1"/>
            <a:ext cx="6701713" cy="3809153"/>
          </a:xfrm>
          <a:prstGeom prst="rect">
            <a:avLst/>
          </a:prstGeom>
        </p:spPr>
      </p:pic>
    </p:spTree>
    <p:extLst>
      <p:ext uri="{BB962C8B-B14F-4D97-AF65-F5344CB8AC3E}">
        <p14:creationId xmlns:p14="http://schemas.microsoft.com/office/powerpoint/2010/main" val="149410461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2848" y="2256826"/>
            <a:ext cx="3465553" cy="2239280"/>
          </a:xfrm>
          <a:prstGeom prst="rect">
            <a:avLst/>
          </a:prstGeom>
        </p:spPr>
      </p:pic>
    </p:spTree>
    <p:extLst>
      <p:ext uri="{BB962C8B-B14F-4D97-AF65-F5344CB8AC3E}">
        <p14:creationId xmlns:p14="http://schemas.microsoft.com/office/powerpoint/2010/main" val="162012847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1368301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2848" y="2256826"/>
            <a:ext cx="3465553" cy="2239280"/>
          </a:xfrm>
          <a:prstGeom prst="rect">
            <a:avLst/>
          </a:prstGeom>
        </p:spPr>
      </p:pic>
      <p:sp>
        <p:nvSpPr>
          <p:cNvPr id="2" name="Oval 1"/>
          <p:cNvSpPr/>
          <p:nvPr/>
        </p:nvSpPr>
        <p:spPr>
          <a:xfrm>
            <a:off x="212848" y="2058737"/>
            <a:ext cx="1057152" cy="868947"/>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71034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2848" y="2256826"/>
            <a:ext cx="3465553" cy="2239280"/>
          </a:xfrm>
          <a:prstGeom prst="rect">
            <a:avLst/>
          </a:prstGeom>
        </p:spPr>
      </p:pic>
      <p:pic>
        <p:nvPicPr>
          <p:cNvPr id="5" name="Picture 4"/>
          <p:cNvPicPr>
            <a:picLocks noChangeAspect="1"/>
          </p:cNvPicPr>
          <p:nvPr/>
        </p:nvPicPr>
        <p:blipFill>
          <a:blip r:embed="rId4"/>
          <a:stretch>
            <a:fillRect/>
          </a:stretch>
        </p:blipFill>
        <p:spPr>
          <a:xfrm>
            <a:off x="4893587" y="1401436"/>
            <a:ext cx="3244044" cy="3398329"/>
          </a:xfrm>
          <a:prstGeom prst="rect">
            <a:avLst/>
          </a:prstGeom>
        </p:spPr>
      </p:pic>
      <p:sp>
        <p:nvSpPr>
          <p:cNvPr id="6" name="Oval 5"/>
          <p:cNvSpPr/>
          <p:nvPr/>
        </p:nvSpPr>
        <p:spPr>
          <a:xfrm>
            <a:off x="212848" y="2058737"/>
            <a:ext cx="1057152" cy="868947"/>
          </a:xfrm>
          <a:prstGeom prst="ellipse">
            <a:avLst/>
          </a:prstGeom>
          <a:noFill/>
          <a:ln w="762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14507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5300" y="279400"/>
            <a:ext cx="8128564" cy="6286936"/>
          </a:xfrm>
          <a:prstGeom prst="rect">
            <a:avLst/>
          </a:prstGeom>
        </p:spPr>
      </p:pic>
    </p:spTree>
    <p:extLst>
      <p:ext uri="{BB962C8B-B14F-4D97-AF65-F5344CB8AC3E}">
        <p14:creationId xmlns:p14="http://schemas.microsoft.com/office/powerpoint/2010/main" val="4265098850"/>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95300" y="279400"/>
            <a:ext cx="8128564" cy="6286936"/>
          </a:xfrm>
          <a:prstGeom prst="rect">
            <a:avLst/>
          </a:prstGeom>
        </p:spPr>
      </p:pic>
      <p:sp>
        <p:nvSpPr>
          <p:cNvPr id="2" name="Rectangle 1"/>
          <p:cNvSpPr/>
          <p:nvPr/>
        </p:nvSpPr>
        <p:spPr>
          <a:xfrm>
            <a:off x="1965158" y="4144211"/>
            <a:ext cx="628316"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46947" y="4537242"/>
            <a:ext cx="1323473"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900949" y="4162927"/>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617452" y="4023895"/>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900949" y="3788611"/>
            <a:ext cx="116305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3793960" y="3553327"/>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247146" y="3312696"/>
            <a:ext cx="872959"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850104" y="3050676"/>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5403516" y="3481140"/>
            <a:ext cx="1026695"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033210" y="2930360"/>
            <a:ext cx="740611"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941213" y="2641604"/>
            <a:ext cx="673283"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724560" y="4042611"/>
            <a:ext cx="673283" cy="2406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90277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9900" y="0"/>
            <a:ext cx="8182458" cy="6858000"/>
          </a:xfrm>
          <a:prstGeom prst="rect">
            <a:avLst/>
          </a:prstGeom>
        </p:spPr>
      </p:pic>
    </p:spTree>
    <p:extLst>
      <p:ext uri="{BB962C8B-B14F-4D97-AF65-F5344CB8AC3E}">
        <p14:creationId xmlns:p14="http://schemas.microsoft.com/office/powerpoint/2010/main" val="29334454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04936" y="-150091"/>
            <a:ext cx="5014519" cy="3633898"/>
          </a:xfrm>
          <a:prstGeom prst="rect">
            <a:avLst/>
          </a:prstGeom>
        </p:spPr>
      </p:pic>
    </p:spTree>
    <p:extLst>
      <p:ext uri="{BB962C8B-B14F-4D97-AF65-F5344CB8AC3E}">
        <p14:creationId xmlns:p14="http://schemas.microsoft.com/office/powerpoint/2010/main" val="130037859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04936" y="-150091"/>
            <a:ext cx="5014519" cy="3633898"/>
          </a:xfrm>
          <a:prstGeom prst="rect">
            <a:avLst/>
          </a:prstGeom>
        </p:spPr>
      </p:pic>
      <p:pic>
        <p:nvPicPr>
          <p:cNvPr id="5" name="Picture 4"/>
          <p:cNvPicPr>
            <a:picLocks noChangeAspect="1"/>
          </p:cNvPicPr>
          <p:nvPr/>
        </p:nvPicPr>
        <p:blipFill>
          <a:blip r:embed="rId3"/>
          <a:stretch>
            <a:fillRect/>
          </a:stretch>
        </p:blipFill>
        <p:spPr>
          <a:xfrm>
            <a:off x="1476106" y="3483807"/>
            <a:ext cx="5612804" cy="3357749"/>
          </a:xfrm>
          <a:prstGeom prst="rect">
            <a:avLst/>
          </a:prstGeom>
        </p:spPr>
      </p:pic>
    </p:spTree>
    <p:extLst>
      <p:ext uri="{BB962C8B-B14F-4D97-AF65-F5344CB8AC3E}">
        <p14:creationId xmlns:p14="http://schemas.microsoft.com/office/powerpoint/2010/main" val="283006493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79500" y="0"/>
            <a:ext cx="6978701" cy="6858000"/>
          </a:xfrm>
          <a:prstGeom prst="rect">
            <a:avLst/>
          </a:prstGeom>
        </p:spPr>
      </p:pic>
      <p:sp>
        <p:nvSpPr>
          <p:cNvPr id="5" name="TextBox 4"/>
          <p:cNvSpPr txBox="1"/>
          <p:nvPr/>
        </p:nvSpPr>
        <p:spPr>
          <a:xfrm>
            <a:off x="-58280" y="6599437"/>
            <a:ext cx="1197764" cy="261610"/>
          </a:xfrm>
          <a:prstGeom prst="rect">
            <a:avLst/>
          </a:prstGeom>
          <a:noFill/>
        </p:spPr>
        <p:txBody>
          <a:bodyPr wrap="none" rtlCol="0">
            <a:spAutoFit/>
          </a:bodyPr>
          <a:lstStyle/>
          <a:p>
            <a:r>
              <a:rPr lang="pl-PL" sz="1050" dirty="0" smtClean="0"/>
              <a:t>http://</a:t>
            </a:r>
            <a:r>
              <a:rPr lang="pl-PL" sz="1050" dirty="0" err="1" smtClean="0"/>
              <a:t>wtfviz.net</a:t>
            </a:r>
            <a:r>
              <a:rPr lang="pl-PL" sz="1050" dirty="0" smtClean="0"/>
              <a:t>/</a:t>
            </a:r>
            <a:endParaRPr lang="en-US" sz="1050" dirty="0"/>
          </a:p>
        </p:txBody>
      </p:sp>
    </p:spTree>
    <p:extLst>
      <p:ext uri="{BB962C8B-B14F-4D97-AF65-F5344CB8AC3E}">
        <p14:creationId xmlns:p14="http://schemas.microsoft.com/office/powerpoint/2010/main" val="4350180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42455" y="1600200"/>
            <a:ext cx="8670635" cy="4525963"/>
          </a:xfrm>
        </p:spPr>
        <p:txBody>
          <a:bodyPr/>
          <a:lstStyle/>
          <a:p>
            <a:r>
              <a:rPr lang="en-US" dirty="0" smtClean="0"/>
              <a:t>One message per graphic</a:t>
            </a:r>
          </a:p>
          <a:p>
            <a:r>
              <a:rPr lang="en-US" dirty="0" smtClean="0"/>
              <a:t>Data &gt;&gt; Marketing</a:t>
            </a:r>
          </a:p>
          <a:p>
            <a:endParaRPr lang="en-US" dirty="0"/>
          </a:p>
          <a:p>
            <a:pPr marL="0" indent="0" algn="ctr">
              <a:buNone/>
            </a:pPr>
            <a:r>
              <a:rPr lang="en-US" dirty="0" smtClean="0"/>
              <a:t>“Use definite, specific, concrete language”</a:t>
            </a:r>
          </a:p>
          <a:p>
            <a:pPr marL="0" indent="0" algn="ctr">
              <a:buNone/>
            </a:pPr>
            <a:r>
              <a:rPr lang="en-US" dirty="0" smtClean="0"/>
              <a:t>“Do not overwrite”</a:t>
            </a:r>
          </a:p>
          <a:p>
            <a:pPr marL="0" indent="0" algn="ctr">
              <a:buNone/>
            </a:pPr>
            <a:r>
              <a:rPr lang="en-US" dirty="0" smtClean="0"/>
              <a:t>-Elements of Style</a:t>
            </a:r>
          </a:p>
          <a:p>
            <a:endParaRPr lang="en-US" dirty="0"/>
          </a:p>
        </p:txBody>
      </p:sp>
    </p:spTree>
    <p:extLst>
      <p:ext uri="{BB962C8B-B14F-4D97-AF65-F5344CB8AC3E}">
        <p14:creationId xmlns:p14="http://schemas.microsoft.com/office/powerpoint/2010/main" val="6347277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Graphical Principles</a:t>
            </a:r>
            <a:endParaRPr lang="en-US" dirty="0"/>
          </a:p>
        </p:txBody>
      </p:sp>
      <p:sp>
        <p:nvSpPr>
          <p:cNvPr id="3" name="Content Placeholder 2"/>
          <p:cNvSpPr>
            <a:spLocks noGrp="1"/>
          </p:cNvSpPr>
          <p:nvPr>
            <p:ph idx="1"/>
          </p:nvPr>
        </p:nvSpPr>
        <p:spPr>
          <a:xfrm>
            <a:off x="457200" y="1590939"/>
            <a:ext cx="8229600" cy="4525963"/>
          </a:xfrm>
        </p:spPr>
        <p:txBody>
          <a:bodyPr>
            <a:normAutofit/>
          </a:bodyPr>
          <a:lstStyle/>
          <a:p>
            <a:r>
              <a:rPr lang="en-US" dirty="0" smtClean="0">
                <a:solidFill>
                  <a:schemeClr val="bg1">
                    <a:lumMod val="85000"/>
                  </a:schemeClr>
                </a:solidFill>
                <a:sym typeface="Wingdings"/>
              </a:rPr>
              <a:t>Make the data stand out</a:t>
            </a:r>
          </a:p>
          <a:p>
            <a:endParaRPr lang="en-US" dirty="0">
              <a:solidFill>
                <a:schemeClr val="bg1">
                  <a:lumMod val="85000"/>
                </a:schemeClr>
              </a:solidFill>
              <a:sym typeface="Wingdings"/>
            </a:endParaRPr>
          </a:p>
          <a:p>
            <a:r>
              <a:rPr lang="en-US" dirty="0" smtClean="0">
                <a:solidFill>
                  <a:schemeClr val="bg1">
                    <a:lumMod val="85000"/>
                  </a:schemeClr>
                </a:solidFill>
                <a:sym typeface="Wingdings"/>
              </a:rPr>
              <a:t>Avoid superfluity</a:t>
            </a:r>
            <a:endParaRPr lang="en-US" dirty="0" smtClean="0">
              <a:solidFill>
                <a:schemeClr val="bg1">
                  <a:lumMod val="85000"/>
                </a:schemeClr>
              </a:solidFill>
              <a:sym typeface="Wingdings"/>
            </a:endParaRPr>
          </a:p>
          <a:p>
            <a:pPr lvl="1"/>
            <a:r>
              <a:rPr lang="en-US" dirty="0" smtClean="0">
                <a:solidFill>
                  <a:schemeClr val="bg1">
                    <a:lumMod val="85000"/>
                  </a:schemeClr>
                </a:solidFill>
                <a:sym typeface="Wingdings"/>
              </a:rPr>
              <a:t>Clutter/Chart Junk</a:t>
            </a:r>
            <a:endParaRPr lang="en-US" dirty="0">
              <a:solidFill>
                <a:schemeClr val="bg1">
                  <a:lumMod val="85000"/>
                </a:schemeClr>
              </a:solidFill>
              <a:sym typeface="Wingdings"/>
            </a:endParaRPr>
          </a:p>
          <a:p>
            <a:pPr lvl="1"/>
            <a:endParaRPr lang="en-US" dirty="0"/>
          </a:p>
          <a:p>
            <a:r>
              <a:rPr lang="en-US" dirty="0" smtClean="0"/>
              <a:t>Is the data </a:t>
            </a:r>
            <a:r>
              <a:rPr lang="en-US" i="1" dirty="0" smtClean="0"/>
              <a:t>accurately</a:t>
            </a:r>
            <a:r>
              <a:rPr lang="en-US" dirty="0" smtClean="0"/>
              <a:t> perceived?</a:t>
            </a:r>
          </a:p>
          <a:p>
            <a:pPr lvl="1"/>
            <a:r>
              <a:rPr lang="en-US" dirty="0" smtClean="0"/>
              <a:t>data </a:t>
            </a:r>
            <a:r>
              <a:rPr lang="en-US" dirty="0" smtClean="0">
                <a:sym typeface="Wingdings"/>
              </a:rPr>
              <a:t> perceptual mapping</a:t>
            </a:r>
            <a:endParaRPr lang="en-US" dirty="0">
              <a:sym typeface="Wingdings"/>
            </a:endParaRPr>
          </a:p>
          <a:p>
            <a:endParaRPr lang="en-US" dirty="0"/>
          </a:p>
        </p:txBody>
      </p:sp>
    </p:spTree>
    <p:extLst>
      <p:ext uri="{BB962C8B-B14F-4D97-AF65-F5344CB8AC3E}">
        <p14:creationId xmlns:p14="http://schemas.microsoft.com/office/powerpoint/2010/main" val="2879826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42308028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0"/>
            <a:ext cx="6858000" cy="6858000"/>
          </a:xfrm>
          <a:prstGeom prst="rect">
            <a:avLst/>
          </a:prstGeom>
        </p:spPr>
      </p:pic>
    </p:spTree>
    <p:extLst>
      <p:ext uri="{BB962C8B-B14F-4D97-AF65-F5344CB8AC3E}">
        <p14:creationId xmlns:p14="http://schemas.microsoft.com/office/powerpoint/2010/main" val="15913269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0"/>
            <a:ext cx="6858000" cy="6858000"/>
          </a:xfrm>
          <a:prstGeom prst="rect">
            <a:avLst/>
          </a:prstGeom>
        </p:spPr>
      </p:pic>
      <p:sp>
        <p:nvSpPr>
          <p:cNvPr id="7" name="Oval 6"/>
          <p:cNvSpPr/>
          <p:nvPr/>
        </p:nvSpPr>
        <p:spPr>
          <a:xfrm>
            <a:off x="1928089" y="3013366"/>
            <a:ext cx="697919" cy="644232"/>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2643909" y="3013366"/>
            <a:ext cx="697919" cy="644232"/>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870364" y="4193313"/>
            <a:ext cx="697919" cy="644232"/>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597729" y="4202556"/>
            <a:ext cx="697919" cy="644232"/>
          </a:xfrm>
          <a:prstGeom prst="ellipse">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32534" y="3558324"/>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1556039" y="3592959"/>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0285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0"/>
            <a:ext cx="6858000" cy="6858000"/>
          </a:xfrm>
          <a:prstGeom prst="rect">
            <a:avLst/>
          </a:prstGeom>
        </p:spPr>
      </p:pic>
      <p:sp>
        <p:nvSpPr>
          <p:cNvPr id="10" name="Oval 9"/>
          <p:cNvSpPr/>
          <p:nvPr/>
        </p:nvSpPr>
        <p:spPr>
          <a:xfrm>
            <a:off x="1556039" y="3569869"/>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2932534" y="3558324"/>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230868" y="3558324"/>
            <a:ext cx="697919" cy="644232"/>
          </a:xfrm>
          <a:prstGeom prst="ellipse">
            <a:avLst/>
          </a:prstGeom>
          <a:solidFill>
            <a:srgbClr val="F7964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19587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84133" y="606246"/>
            <a:ext cx="6282364" cy="5523901"/>
          </a:xfrm>
          <a:prstGeom prst="rect">
            <a:avLst/>
          </a:prstGeom>
        </p:spPr>
      </p:pic>
      <p:sp>
        <p:nvSpPr>
          <p:cNvPr id="5" name="TextBox 4"/>
          <p:cNvSpPr txBox="1"/>
          <p:nvPr/>
        </p:nvSpPr>
        <p:spPr>
          <a:xfrm>
            <a:off x="577240" y="6266273"/>
            <a:ext cx="785247" cy="369332"/>
          </a:xfrm>
          <a:prstGeom prst="rect">
            <a:avLst/>
          </a:prstGeom>
          <a:noFill/>
        </p:spPr>
        <p:txBody>
          <a:bodyPr wrap="none" rtlCol="0">
            <a:spAutoFit/>
          </a:bodyPr>
          <a:lstStyle/>
          <a:p>
            <a:r>
              <a:rPr lang="en-US" i="1" dirty="0"/>
              <a:t>S </a:t>
            </a:r>
            <a:r>
              <a:rPr lang="en-US" dirty="0"/>
              <a:t>= </a:t>
            </a:r>
            <a:r>
              <a:rPr lang="en-US" i="1" dirty="0" err="1"/>
              <a:t>kI</a:t>
            </a:r>
            <a:r>
              <a:rPr lang="en-US" i="1" baseline="30000" dirty="0" err="1"/>
              <a:t>p</a:t>
            </a:r>
            <a:r>
              <a:rPr lang="en-US" i="1" baseline="30000" dirty="0"/>
              <a:t> </a:t>
            </a:r>
            <a:endParaRPr lang="en-US" baseline="30000" dirty="0" smtClean="0"/>
          </a:p>
        </p:txBody>
      </p:sp>
    </p:spTree>
    <p:extLst>
      <p:ext uri="{BB962C8B-B14F-4D97-AF65-F5344CB8AC3E}">
        <p14:creationId xmlns:p14="http://schemas.microsoft.com/office/powerpoint/2010/main" val="2701137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H="1">
            <a:off x="4860092" y="1296009"/>
            <a:ext cx="436732" cy="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4761034" y="3089435"/>
            <a:ext cx="356839" cy="346377"/>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808037" y="3000891"/>
            <a:ext cx="448057" cy="434921"/>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an 11"/>
          <p:cNvSpPr/>
          <p:nvPr/>
        </p:nvSpPr>
        <p:spPr>
          <a:xfrm>
            <a:off x="4806832" y="4002610"/>
            <a:ext cx="283372" cy="314888"/>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761034" y="5026206"/>
            <a:ext cx="356839" cy="34637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827100" y="5026206"/>
            <a:ext cx="354613" cy="34637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2183016" y="1098034"/>
            <a:ext cx="825091" cy="369332"/>
          </a:xfrm>
          <a:prstGeom prst="rect">
            <a:avLst/>
          </a:prstGeom>
          <a:noFill/>
        </p:spPr>
        <p:txBody>
          <a:bodyPr wrap="none" rtlCol="0">
            <a:spAutoFit/>
          </a:bodyPr>
          <a:lstStyle/>
          <a:p>
            <a:r>
              <a:rPr lang="en-US" dirty="0"/>
              <a:t>L</a:t>
            </a:r>
            <a:r>
              <a:rPr lang="en-US" dirty="0" smtClean="0"/>
              <a:t>ength</a:t>
            </a:r>
            <a:endParaRPr lang="en-US" dirty="0"/>
          </a:p>
        </p:txBody>
      </p:sp>
      <p:sp>
        <p:nvSpPr>
          <p:cNvPr id="19" name="TextBox 18"/>
          <p:cNvSpPr txBox="1"/>
          <p:nvPr/>
        </p:nvSpPr>
        <p:spPr>
          <a:xfrm>
            <a:off x="2183016" y="3141923"/>
            <a:ext cx="624127" cy="369332"/>
          </a:xfrm>
          <a:prstGeom prst="rect">
            <a:avLst/>
          </a:prstGeom>
          <a:noFill/>
        </p:spPr>
        <p:txBody>
          <a:bodyPr wrap="none" rtlCol="0">
            <a:spAutoFit/>
          </a:bodyPr>
          <a:lstStyle/>
          <a:p>
            <a:r>
              <a:rPr lang="en-US" dirty="0"/>
              <a:t>A</a:t>
            </a:r>
            <a:r>
              <a:rPr lang="en-US" dirty="0" smtClean="0"/>
              <a:t>rea</a:t>
            </a:r>
            <a:endParaRPr lang="en-US" dirty="0"/>
          </a:p>
        </p:txBody>
      </p:sp>
      <p:sp>
        <p:nvSpPr>
          <p:cNvPr id="20" name="TextBox 19"/>
          <p:cNvSpPr txBox="1"/>
          <p:nvPr/>
        </p:nvSpPr>
        <p:spPr>
          <a:xfrm>
            <a:off x="2183016" y="4034106"/>
            <a:ext cx="910864" cy="369332"/>
          </a:xfrm>
          <a:prstGeom prst="rect">
            <a:avLst/>
          </a:prstGeom>
          <a:noFill/>
        </p:spPr>
        <p:txBody>
          <a:bodyPr wrap="none" rtlCol="0">
            <a:spAutoFit/>
          </a:bodyPr>
          <a:lstStyle/>
          <a:p>
            <a:r>
              <a:rPr lang="en-US" dirty="0" smtClean="0"/>
              <a:t>Volume</a:t>
            </a:r>
            <a:endParaRPr lang="en-US" dirty="0"/>
          </a:p>
        </p:txBody>
      </p:sp>
      <p:sp>
        <p:nvSpPr>
          <p:cNvPr id="21" name="TextBox 20"/>
          <p:cNvSpPr txBox="1"/>
          <p:nvPr/>
        </p:nvSpPr>
        <p:spPr>
          <a:xfrm>
            <a:off x="2183016" y="5049075"/>
            <a:ext cx="1210588" cy="369332"/>
          </a:xfrm>
          <a:prstGeom prst="rect">
            <a:avLst/>
          </a:prstGeom>
          <a:noFill/>
        </p:spPr>
        <p:txBody>
          <a:bodyPr wrap="none" rtlCol="0">
            <a:spAutoFit/>
          </a:bodyPr>
          <a:lstStyle/>
          <a:p>
            <a:r>
              <a:rPr lang="en-US" dirty="0" smtClean="0"/>
              <a:t>Luminosity</a:t>
            </a:r>
            <a:endParaRPr lang="en-US" dirty="0"/>
          </a:p>
        </p:txBody>
      </p:sp>
      <p:sp>
        <p:nvSpPr>
          <p:cNvPr id="22" name="Oval 21"/>
          <p:cNvSpPr/>
          <p:nvPr/>
        </p:nvSpPr>
        <p:spPr>
          <a:xfrm>
            <a:off x="5827100" y="6028804"/>
            <a:ext cx="354613" cy="34637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4761034" y="6028804"/>
            <a:ext cx="354613" cy="346377"/>
          </a:xfrm>
          <a:prstGeom prst="ellipse">
            <a:avLst/>
          </a:prstGeom>
          <a:solidFill>
            <a:schemeClr val="tx2">
              <a:alpha val="2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183016" y="6038893"/>
            <a:ext cx="902811" cy="369332"/>
          </a:xfrm>
          <a:prstGeom prst="rect">
            <a:avLst/>
          </a:prstGeom>
          <a:noFill/>
        </p:spPr>
        <p:txBody>
          <a:bodyPr wrap="none" rtlCol="0">
            <a:spAutoFit/>
          </a:bodyPr>
          <a:lstStyle/>
          <a:p>
            <a:r>
              <a:rPr lang="en-US" dirty="0" smtClean="0"/>
              <a:t>Opacity</a:t>
            </a:r>
            <a:endParaRPr lang="en-US" dirty="0"/>
          </a:p>
        </p:txBody>
      </p:sp>
      <p:sp>
        <p:nvSpPr>
          <p:cNvPr id="25" name="TextBox 24"/>
          <p:cNvSpPr txBox="1"/>
          <p:nvPr/>
        </p:nvSpPr>
        <p:spPr>
          <a:xfrm>
            <a:off x="2183016" y="479534"/>
            <a:ext cx="595035" cy="369332"/>
          </a:xfrm>
          <a:prstGeom prst="rect">
            <a:avLst/>
          </a:prstGeom>
          <a:noFill/>
        </p:spPr>
        <p:txBody>
          <a:bodyPr wrap="none" rtlCol="0">
            <a:spAutoFit/>
          </a:bodyPr>
          <a:lstStyle/>
          <a:p>
            <a:r>
              <a:rPr lang="en-US" dirty="0"/>
              <a:t>T</a:t>
            </a:r>
            <a:r>
              <a:rPr lang="en-US" dirty="0" smtClean="0"/>
              <a:t>ext</a:t>
            </a:r>
            <a:endParaRPr lang="en-US" dirty="0"/>
          </a:p>
        </p:txBody>
      </p:sp>
      <p:sp>
        <p:nvSpPr>
          <p:cNvPr id="26" name="TextBox 25"/>
          <p:cNvSpPr txBox="1"/>
          <p:nvPr/>
        </p:nvSpPr>
        <p:spPr>
          <a:xfrm>
            <a:off x="4833790" y="479534"/>
            <a:ext cx="301660" cy="369332"/>
          </a:xfrm>
          <a:prstGeom prst="rect">
            <a:avLst/>
          </a:prstGeom>
          <a:noFill/>
        </p:spPr>
        <p:txBody>
          <a:bodyPr wrap="none" rtlCol="0">
            <a:spAutoFit/>
          </a:bodyPr>
          <a:lstStyle/>
          <a:p>
            <a:r>
              <a:rPr lang="en-US" dirty="0" smtClean="0"/>
              <a:t>2</a:t>
            </a:r>
            <a:endParaRPr lang="en-US" dirty="0"/>
          </a:p>
        </p:txBody>
      </p:sp>
      <p:sp>
        <p:nvSpPr>
          <p:cNvPr id="27" name="TextBox 26"/>
          <p:cNvSpPr txBox="1"/>
          <p:nvPr/>
        </p:nvSpPr>
        <p:spPr>
          <a:xfrm>
            <a:off x="5834009" y="479534"/>
            <a:ext cx="301660" cy="369332"/>
          </a:xfrm>
          <a:prstGeom prst="rect">
            <a:avLst/>
          </a:prstGeom>
          <a:noFill/>
        </p:spPr>
        <p:txBody>
          <a:bodyPr wrap="none" rtlCol="0">
            <a:spAutoFit/>
          </a:bodyPr>
          <a:lstStyle/>
          <a:p>
            <a:r>
              <a:rPr lang="en-US" dirty="0" smtClean="0"/>
              <a:t>4</a:t>
            </a:r>
            <a:endParaRPr lang="en-US" dirty="0"/>
          </a:p>
        </p:txBody>
      </p:sp>
      <p:sp>
        <p:nvSpPr>
          <p:cNvPr id="29" name="Can 28"/>
          <p:cNvSpPr/>
          <p:nvPr/>
        </p:nvSpPr>
        <p:spPr>
          <a:xfrm>
            <a:off x="5827099" y="3974611"/>
            <a:ext cx="308569" cy="342887"/>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H="1">
            <a:off x="5606268" y="1299190"/>
            <a:ext cx="873564" cy="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16200000" flipH="1">
            <a:off x="4858854" y="1937837"/>
            <a:ext cx="436732" cy="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2183016" y="1786921"/>
            <a:ext cx="825091" cy="369332"/>
          </a:xfrm>
          <a:prstGeom prst="rect">
            <a:avLst/>
          </a:prstGeom>
          <a:noFill/>
        </p:spPr>
        <p:txBody>
          <a:bodyPr wrap="none" rtlCol="0">
            <a:spAutoFit/>
          </a:bodyPr>
          <a:lstStyle/>
          <a:p>
            <a:r>
              <a:rPr lang="en-US" dirty="0"/>
              <a:t>L</a:t>
            </a:r>
            <a:r>
              <a:rPr lang="en-US" dirty="0" smtClean="0"/>
              <a:t>ength</a:t>
            </a:r>
            <a:endParaRPr lang="en-US" dirty="0"/>
          </a:p>
        </p:txBody>
      </p:sp>
      <p:cxnSp>
        <p:nvCxnSpPr>
          <p:cNvPr id="38" name="Straight Connector 37"/>
          <p:cNvCxnSpPr/>
          <p:nvPr/>
        </p:nvCxnSpPr>
        <p:spPr>
          <a:xfrm rot="16200000" flipH="1">
            <a:off x="5595284" y="2156253"/>
            <a:ext cx="873564"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37797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62100" y="0"/>
            <a:ext cx="6004051" cy="6858000"/>
          </a:xfrm>
          <a:prstGeom prst="rect">
            <a:avLst/>
          </a:prstGeom>
        </p:spPr>
      </p:pic>
    </p:spTree>
    <p:extLst>
      <p:ext uri="{BB962C8B-B14F-4D97-AF65-F5344CB8AC3E}">
        <p14:creationId xmlns:p14="http://schemas.microsoft.com/office/powerpoint/2010/main" val="8669053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Exporting our mental processing</a:t>
            </a:r>
          </a:p>
          <a:p>
            <a:pPr lvl="1"/>
            <a:r>
              <a:rPr lang="en-US" dirty="0" smtClean="0"/>
              <a:t>Comparing</a:t>
            </a:r>
          </a:p>
          <a:p>
            <a:pPr lvl="1"/>
            <a:r>
              <a:rPr lang="en-US" dirty="0" smtClean="0"/>
              <a:t>Sorting/grouping</a:t>
            </a:r>
          </a:p>
          <a:p>
            <a:pPr lvl="1"/>
            <a:r>
              <a:rPr lang="en-US" dirty="0" smtClean="0"/>
              <a:t>Scaling/normalizing</a:t>
            </a:r>
          </a:p>
          <a:p>
            <a:pPr lvl="1"/>
            <a:r>
              <a:rPr lang="en-US" dirty="0" smtClean="0"/>
              <a:t>Cleaning </a:t>
            </a:r>
          </a:p>
          <a:p>
            <a:pPr lvl="1"/>
            <a:r>
              <a:rPr lang="en-US" dirty="0" smtClean="0"/>
              <a:t>Summarizing statistics</a:t>
            </a:r>
          </a:p>
          <a:p>
            <a:pPr lvl="1"/>
            <a:r>
              <a:rPr lang="en-US" dirty="0" smtClean="0"/>
              <a:t>Model fitting</a:t>
            </a:r>
          </a:p>
          <a:p>
            <a:pPr lvl="1"/>
            <a:endParaRPr lang="en-US" dirty="0" smtClean="0"/>
          </a:p>
          <a:p>
            <a:pPr lvl="1"/>
            <a:endParaRPr lang="en-US" dirty="0" smtClean="0"/>
          </a:p>
          <a:p>
            <a:pPr lvl="1"/>
            <a:endParaRPr lang="en-US" dirty="0"/>
          </a:p>
        </p:txBody>
      </p:sp>
    </p:spTree>
    <p:extLst>
      <p:ext uri="{BB962C8B-B14F-4D97-AF65-F5344CB8AC3E}">
        <p14:creationId xmlns:p14="http://schemas.microsoft.com/office/powerpoint/2010/main" val="36816380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Toolkit Models</a:t>
            </a:r>
            <a:endParaRPr lang="en-US" dirty="0"/>
          </a:p>
        </p:txBody>
      </p:sp>
      <p:sp>
        <p:nvSpPr>
          <p:cNvPr id="4" name="Rectangle 3"/>
          <p:cNvSpPr/>
          <p:nvPr/>
        </p:nvSpPr>
        <p:spPr>
          <a:xfrm>
            <a:off x="4730750" y="2298700"/>
            <a:ext cx="18415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Grammar</a:t>
            </a:r>
            <a:endParaRPr lang="en-US" dirty="0">
              <a:latin typeface="Gotham Light"/>
              <a:cs typeface="Gotham Light"/>
            </a:endParaRPr>
          </a:p>
        </p:txBody>
      </p:sp>
      <p:sp>
        <p:nvSpPr>
          <p:cNvPr id="5" name="Rectangle 4"/>
          <p:cNvSpPr/>
          <p:nvPr/>
        </p:nvSpPr>
        <p:spPr>
          <a:xfrm>
            <a:off x="2514600" y="2298700"/>
            <a:ext cx="1841500" cy="914400"/>
          </a:xfrm>
          <a:prstGeom prst="rect">
            <a:avLst/>
          </a:prstGeom>
          <a:solidFill>
            <a:srgbClr val="F79646"/>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bg1"/>
                </a:solidFill>
                <a:latin typeface="Gotham Light"/>
                <a:cs typeface="Gotham Light"/>
              </a:rPr>
              <a:t>Component</a:t>
            </a:r>
            <a:endParaRPr lang="en-US" dirty="0">
              <a:solidFill>
                <a:schemeClr val="bg1"/>
              </a:solidFill>
              <a:latin typeface="Gotham Light"/>
              <a:cs typeface="Gotham Light"/>
            </a:endParaRPr>
          </a:p>
        </p:txBody>
      </p:sp>
      <p:sp>
        <p:nvSpPr>
          <p:cNvPr id="6" name="Rectangle 5"/>
          <p:cNvSpPr/>
          <p:nvPr/>
        </p:nvSpPr>
        <p:spPr>
          <a:xfrm>
            <a:off x="2514600" y="34163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D3.js</a:t>
            </a:r>
            <a:endParaRPr lang="en-US" dirty="0">
              <a:latin typeface="Gotham Light"/>
              <a:cs typeface="Gotham Light"/>
            </a:endParaRPr>
          </a:p>
        </p:txBody>
      </p:sp>
      <p:sp>
        <p:nvSpPr>
          <p:cNvPr id="7" name="Rectangle 6"/>
          <p:cNvSpPr/>
          <p:nvPr/>
        </p:nvSpPr>
        <p:spPr>
          <a:xfrm>
            <a:off x="2514600" y="43942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HTML/DOM</a:t>
            </a:r>
            <a:endParaRPr lang="en-US" dirty="0">
              <a:latin typeface="Gotham Light"/>
              <a:cs typeface="Gotham Light"/>
            </a:endParaRPr>
          </a:p>
        </p:txBody>
      </p:sp>
    </p:spTree>
    <p:extLst>
      <p:ext uri="{BB962C8B-B14F-4D97-AF65-F5344CB8AC3E}">
        <p14:creationId xmlns:p14="http://schemas.microsoft.com/office/powerpoint/2010/main" val="28676423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model</a:t>
            </a:r>
            <a:endParaRPr lang="en-US" dirty="0"/>
          </a:p>
        </p:txBody>
      </p:sp>
      <p:sp>
        <p:nvSpPr>
          <p:cNvPr id="4" name="Rectangle 3"/>
          <p:cNvSpPr/>
          <p:nvPr/>
        </p:nvSpPr>
        <p:spPr>
          <a:xfrm>
            <a:off x="4071566" y="1761709"/>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Bar Chart</a:t>
            </a:r>
            <a:endParaRPr lang="en-US" dirty="0">
              <a:solidFill>
                <a:schemeClr val="tx1"/>
              </a:solidFill>
              <a:latin typeface="Gotham Light"/>
              <a:cs typeface="Gotham Light"/>
            </a:endParaRPr>
          </a:p>
        </p:txBody>
      </p:sp>
      <p:sp>
        <p:nvSpPr>
          <p:cNvPr id="5" name="Rectangle 4"/>
          <p:cNvSpPr/>
          <p:nvPr/>
        </p:nvSpPr>
        <p:spPr>
          <a:xfrm>
            <a:off x="4071566" y="4344429"/>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Stacked Line Chart</a:t>
            </a:r>
            <a:endParaRPr lang="en-US" dirty="0">
              <a:solidFill>
                <a:schemeClr val="tx1"/>
              </a:solidFill>
              <a:latin typeface="Gotham Light"/>
              <a:cs typeface="Gotham Light"/>
            </a:endParaRPr>
          </a:p>
        </p:txBody>
      </p:sp>
      <p:sp>
        <p:nvSpPr>
          <p:cNvPr id="6" name="Rectangle 5"/>
          <p:cNvSpPr/>
          <p:nvPr/>
        </p:nvSpPr>
        <p:spPr>
          <a:xfrm>
            <a:off x="4071566" y="3053069"/>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Line Chart</a:t>
            </a:r>
            <a:endParaRPr lang="en-US" dirty="0">
              <a:solidFill>
                <a:schemeClr val="tx1"/>
              </a:solidFill>
              <a:latin typeface="Gotham Light"/>
              <a:cs typeface="Gotham Light"/>
            </a:endParaRPr>
          </a:p>
        </p:txBody>
      </p:sp>
      <p:sp>
        <p:nvSpPr>
          <p:cNvPr id="7" name="TextBox 6"/>
          <p:cNvSpPr txBox="1"/>
          <p:nvPr/>
        </p:nvSpPr>
        <p:spPr>
          <a:xfrm>
            <a:off x="453636" y="3827231"/>
            <a:ext cx="1019510" cy="523220"/>
          </a:xfrm>
          <a:prstGeom prst="rect">
            <a:avLst/>
          </a:prstGeom>
          <a:noFill/>
        </p:spPr>
        <p:txBody>
          <a:bodyPr wrap="none" rtlCol="0">
            <a:spAutoFit/>
          </a:bodyPr>
          <a:lstStyle/>
          <a:p>
            <a:r>
              <a:rPr lang="en-US" sz="2800" dirty="0" smtClean="0">
                <a:latin typeface="Gotham Light"/>
                <a:cs typeface="Gotham Light"/>
              </a:rPr>
              <a:t>Data</a:t>
            </a:r>
            <a:endParaRPr lang="en-US" sz="2800" dirty="0">
              <a:latin typeface="Gotham Light"/>
              <a:cs typeface="Gotham Light"/>
            </a:endParaRPr>
          </a:p>
        </p:txBody>
      </p:sp>
      <p:sp>
        <p:nvSpPr>
          <p:cNvPr id="10" name="Rectangle 9"/>
          <p:cNvSpPr/>
          <p:nvPr/>
        </p:nvSpPr>
        <p:spPr>
          <a:xfrm>
            <a:off x="4071566" y="5635789"/>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Pie Chart</a:t>
            </a:r>
            <a:endParaRPr lang="en-US" dirty="0">
              <a:solidFill>
                <a:schemeClr val="tx1"/>
              </a:solidFill>
              <a:latin typeface="Gotham Light"/>
              <a:cs typeface="Gotham Light"/>
            </a:endParaRPr>
          </a:p>
        </p:txBody>
      </p:sp>
      <p:cxnSp>
        <p:nvCxnSpPr>
          <p:cNvPr id="15" name="Straight Arrow Connector 14"/>
          <p:cNvCxnSpPr/>
          <p:nvPr/>
        </p:nvCxnSpPr>
        <p:spPr>
          <a:xfrm flipV="1">
            <a:off x="1593273" y="4133251"/>
            <a:ext cx="1489363" cy="1154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Left Brace 16"/>
          <p:cNvSpPr/>
          <p:nvPr/>
        </p:nvSpPr>
        <p:spPr>
          <a:xfrm>
            <a:off x="3484732" y="1761709"/>
            <a:ext cx="392546" cy="4706183"/>
          </a:xfrm>
          <a:prstGeom prst="leftBrace">
            <a:avLst>
              <a:gd name="adj1" fmla="val 84804"/>
              <a:gd name="adj2" fmla="val 50000"/>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Rectangle 18"/>
          <p:cNvSpPr/>
          <p:nvPr/>
        </p:nvSpPr>
        <p:spPr>
          <a:xfrm>
            <a:off x="7209290" y="3716763"/>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Renderer</a:t>
            </a:r>
            <a:endParaRPr lang="en-US" dirty="0">
              <a:solidFill>
                <a:schemeClr val="tx1"/>
              </a:solidFill>
              <a:latin typeface="Gotham Light"/>
              <a:cs typeface="Gotham Light"/>
            </a:endParaRPr>
          </a:p>
        </p:txBody>
      </p:sp>
      <p:cxnSp>
        <p:nvCxnSpPr>
          <p:cNvPr id="20" name="Straight Arrow Connector 19"/>
          <p:cNvCxnSpPr/>
          <p:nvPr/>
        </p:nvCxnSpPr>
        <p:spPr>
          <a:xfrm flipV="1">
            <a:off x="6084455" y="4112447"/>
            <a:ext cx="1031036" cy="1154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15818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model</a:t>
            </a:r>
            <a:endParaRPr lang="en-US" dirty="0"/>
          </a:p>
        </p:txBody>
      </p:sp>
      <p:sp>
        <p:nvSpPr>
          <p:cNvPr id="4" name="Rectangle 3"/>
          <p:cNvSpPr/>
          <p:nvPr/>
        </p:nvSpPr>
        <p:spPr>
          <a:xfrm>
            <a:off x="2320636" y="2205945"/>
            <a:ext cx="4329546" cy="345132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2400" dirty="0" smtClean="0">
                <a:solidFill>
                  <a:schemeClr val="tx1"/>
                </a:solidFill>
                <a:latin typeface="Gotham Light"/>
                <a:cs typeface="Gotham Light"/>
              </a:rPr>
              <a:t>Bar Chart</a:t>
            </a:r>
            <a:endParaRPr lang="en-US" sz="2400" dirty="0">
              <a:solidFill>
                <a:schemeClr val="tx1"/>
              </a:solidFill>
              <a:latin typeface="Gotham Light"/>
              <a:cs typeface="Gotham Light"/>
            </a:endParaRPr>
          </a:p>
        </p:txBody>
      </p:sp>
      <p:sp>
        <p:nvSpPr>
          <p:cNvPr id="10" name="TextBox 9"/>
          <p:cNvSpPr txBox="1"/>
          <p:nvPr/>
        </p:nvSpPr>
        <p:spPr>
          <a:xfrm>
            <a:off x="2435931" y="3227661"/>
            <a:ext cx="4147439" cy="1569660"/>
          </a:xfrm>
          <a:prstGeom prst="rect">
            <a:avLst/>
          </a:prstGeom>
          <a:noFill/>
        </p:spPr>
        <p:txBody>
          <a:bodyPr wrap="none" rtlCol="0">
            <a:spAutoFit/>
          </a:bodyPr>
          <a:lstStyle/>
          <a:p>
            <a:r>
              <a:rPr lang="en-US" sz="2400" dirty="0" smtClean="0">
                <a:latin typeface="Gotham Light"/>
                <a:cs typeface="Gotham Light"/>
              </a:rPr>
              <a:t>Learn data domain</a:t>
            </a:r>
          </a:p>
          <a:p>
            <a:r>
              <a:rPr lang="en-US" sz="2400" dirty="0" smtClean="0">
                <a:latin typeface="Gotham Light"/>
                <a:cs typeface="Gotham Light"/>
              </a:rPr>
              <a:t>Render bars, axes, legend</a:t>
            </a:r>
          </a:p>
          <a:p>
            <a:r>
              <a:rPr lang="en-US" sz="2400" dirty="0" smtClean="0">
                <a:latin typeface="Gotham Light"/>
                <a:cs typeface="Gotham Light"/>
              </a:rPr>
              <a:t>Map data </a:t>
            </a:r>
            <a:r>
              <a:rPr lang="en-US" sz="2400" dirty="0" smtClean="0">
                <a:latin typeface="Gotham Light"/>
                <a:cs typeface="Gotham Light"/>
                <a:sym typeface="Wingdings"/>
              </a:rPr>
              <a:t> </a:t>
            </a:r>
            <a:r>
              <a:rPr lang="en-US" sz="2400" dirty="0" smtClean="0">
                <a:latin typeface="Gotham Light"/>
                <a:cs typeface="Gotham Light"/>
              </a:rPr>
              <a:t>bar attributes</a:t>
            </a:r>
          </a:p>
          <a:p>
            <a:r>
              <a:rPr lang="en-US" sz="2400" dirty="0" smtClean="0">
                <a:latin typeface="Gotham Light"/>
                <a:cs typeface="Gotham Light"/>
              </a:rPr>
              <a:t>Add interaction (hover)</a:t>
            </a:r>
            <a:endParaRPr lang="en-US" sz="2400" dirty="0">
              <a:latin typeface="Gotham Light"/>
              <a:cs typeface="Gotham Light"/>
            </a:endParaRPr>
          </a:p>
        </p:txBody>
      </p:sp>
      <p:sp>
        <p:nvSpPr>
          <p:cNvPr id="11" name="TextBox 10"/>
          <p:cNvSpPr txBox="1"/>
          <p:nvPr/>
        </p:nvSpPr>
        <p:spPr>
          <a:xfrm>
            <a:off x="453636" y="3827231"/>
            <a:ext cx="1019510" cy="523220"/>
          </a:xfrm>
          <a:prstGeom prst="rect">
            <a:avLst/>
          </a:prstGeom>
          <a:noFill/>
        </p:spPr>
        <p:txBody>
          <a:bodyPr wrap="none" rtlCol="0">
            <a:spAutoFit/>
          </a:bodyPr>
          <a:lstStyle/>
          <a:p>
            <a:r>
              <a:rPr lang="en-US" sz="2800" dirty="0" smtClean="0">
                <a:latin typeface="Gotham Light"/>
                <a:cs typeface="Gotham Light"/>
              </a:rPr>
              <a:t>Data</a:t>
            </a:r>
            <a:endParaRPr lang="en-US" sz="2800" dirty="0">
              <a:latin typeface="Gotham Light"/>
              <a:cs typeface="Gotham Light"/>
            </a:endParaRPr>
          </a:p>
        </p:txBody>
      </p:sp>
      <p:cxnSp>
        <p:nvCxnSpPr>
          <p:cNvPr id="13" name="Straight Arrow Connector 12"/>
          <p:cNvCxnSpPr/>
          <p:nvPr/>
        </p:nvCxnSpPr>
        <p:spPr>
          <a:xfrm flipV="1">
            <a:off x="1593273" y="4133251"/>
            <a:ext cx="646545" cy="1154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7209290" y="3705218"/>
            <a:ext cx="1554562" cy="83210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latin typeface="Gotham Light"/>
                <a:cs typeface="Gotham Light"/>
              </a:rPr>
              <a:t>Renderer</a:t>
            </a:r>
            <a:endParaRPr lang="en-US" dirty="0">
              <a:solidFill>
                <a:schemeClr val="tx1"/>
              </a:solidFill>
              <a:latin typeface="Gotham Light"/>
              <a:cs typeface="Gotham Light"/>
            </a:endParaRPr>
          </a:p>
        </p:txBody>
      </p:sp>
      <p:cxnSp>
        <p:nvCxnSpPr>
          <p:cNvPr id="15" name="Straight Arrow Connector 14"/>
          <p:cNvCxnSpPr/>
          <p:nvPr/>
        </p:nvCxnSpPr>
        <p:spPr>
          <a:xfrm>
            <a:off x="6788727" y="4112447"/>
            <a:ext cx="32676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1688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68453" y="2748127"/>
            <a:ext cx="5867924" cy="3378036"/>
          </a:xfrm>
        </p:spPr>
        <p:txBody>
          <a:bodyPr/>
          <a:lstStyle/>
          <a:p>
            <a:pPr marL="0" indent="0" algn="ctr">
              <a:buNone/>
            </a:pPr>
            <a:r>
              <a:rPr lang="en-US" dirty="0" smtClean="0"/>
              <a:t>Representation of data that </a:t>
            </a:r>
          </a:p>
          <a:p>
            <a:pPr marL="0" indent="0" algn="ctr">
              <a:buNone/>
            </a:pPr>
            <a:r>
              <a:rPr lang="en-US" dirty="0" smtClean="0"/>
              <a:t>eases the path to insight</a:t>
            </a:r>
            <a:endParaRPr lang="en-US" dirty="0"/>
          </a:p>
        </p:txBody>
      </p:sp>
    </p:spTree>
    <p:extLst>
      <p:ext uri="{BB962C8B-B14F-4D97-AF65-F5344CB8AC3E}">
        <p14:creationId xmlns:p14="http://schemas.microsoft.com/office/powerpoint/2010/main" val="7645860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Until 1900, hand-drawn visualizations were </a:t>
            </a:r>
            <a:r>
              <a:rPr lang="en-US" i="1" dirty="0" smtClean="0"/>
              <a:t>the</a:t>
            </a:r>
            <a:r>
              <a:rPr lang="en-US" dirty="0" smtClean="0"/>
              <a:t> method for “statistical” data analysis</a:t>
            </a:r>
          </a:p>
          <a:p>
            <a:r>
              <a:rPr lang="en-US" dirty="0" smtClean="0"/>
              <a:t>Early 1900s focused on precision and quantification	</a:t>
            </a:r>
          </a:p>
          <a:p>
            <a:pPr lvl="1"/>
            <a:r>
              <a:rPr lang="en-US" dirty="0" smtClean="0"/>
              <a:t>Pain to draw graphs, ANOVA techniques more precise</a:t>
            </a:r>
          </a:p>
          <a:p>
            <a:endParaRPr lang="en-US" dirty="0"/>
          </a:p>
        </p:txBody>
      </p:sp>
    </p:spTree>
    <p:extLst>
      <p:ext uri="{BB962C8B-B14F-4D97-AF65-F5344CB8AC3E}">
        <p14:creationId xmlns:p14="http://schemas.microsoft.com/office/powerpoint/2010/main" val="42009484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Toolkit Models</a:t>
            </a:r>
            <a:endParaRPr lang="en-US" dirty="0"/>
          </a:p>
        </p:txBody>
      </p:sp>
      <p:sp>
        <p:nvSpPr>
          <p:cNvPr id="4" name="Rectangle 3"/>
          <p:cNvSpPr/>
          <p:nvPr/>
        </p:nvSpPr>
        <p:spPr>
          <a:xfrm>
            <a:off x="4730750" y="2298700"/>
            <a:ext cx="1841500" cy="914400"/>
          </a:xfrm>
          <a:prstGeom prst="rect">
            <a:avLst/>
          </a:prstGeom>
          <a:solidFill>
            <a:schemeClr val="accent6"/>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FFFFFF"/>
                </a:solidFill>
                <a:latin typeface="Gotham Light"/>
                <a:cs typeface="Gotham Light"/>
              </a:rPr>
              <a:t>Grammar</a:t>
            </a:r>
            <a:endParaRPr lang="en-US" dirty="0">
              <a:solidFill>
                <a:srgbClr val="FFFFFF"/>
              </a:solidFill>
              <a:latin typeface="Gotham Light"/>
              <a:cs typeface="Gotham Light"/>
            </a:endParaRPr>
          </a:p>
        </p:txBody>
      </p:sp>
      <p:sp>
        <p:nvSpPr>
          <p:cNvPr id="5" name="Rectangle 4"/>
          <p:cNvSpPr/>
          <p:nvPr/>
        </p:nvSpPr>
        <p:spPr>
          <a:xfrm>
            <a:off x="2514600" y="2298700"/>
            <a:ext cx="1841500" cy="914400"/>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chemeClr val="tx1"/>
                </a:solidFill>
                <a:latin typeface="Gotham Light"/>
                <a:cs typeface="Gotham Light"/>
              </a:rPr>
              <a:t>Component</a:t>
            </a:r>
            <a:endParaRPr lang="en-US" dirty="0">
              <a:solidFill>
                <a:schemeClr val="tx1"/>
              </a:solidFill>
              <a:latin typeface="Gotham Light"/>
              <a:cs typeface="Gotham Light"/>
            </a:endParaRPr>
          </a:p>
        </p:txBody>
      </p:sp>
      <p:sp>
        <p:nvSpPr>
          <p:cNvPr id="6" name="Rectangle 5"/>
          <p:cNvSpPr/>
          <p:nvPr/>
        </p:nvSpPr>
        <p:spPr>
          <a:xfrm>
            <a:off x="2514600" y="34163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D3.js</a:t>
            </a:r>
            <a:endParaRPr lang="en-US" dirty="0">
              <a:latin typeface="Gotham Light"/>
              <a:cs typeface="Gotham Light"/>
            </a:endParaRPr>
          </a:p>
        </p:txBody>
      </p:sp>
      <p:sp>
        <p:nvSpPr>
          <p:cNvPr id="7" name="Rectangle 6"/>
          <p:cNvSpPr/>
          <p:nvPr/>
        </p:nvSpPr>
        <p:spPr>
          <a:xfrm>
            <a:off x="2514600" y="43942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HTML/DOM</a:t>
            </a:r>
            <a:endParaRPr lang="en-US" dirty="0">
              <a:latin typeface="Gotham Light"/>
              <a:cs typeface="Gotham Light"/>
            </a:endParaRPr>
          </a:p>
        </p:txBody>
      </p:sp>
    </p:spTree>
    <p:extLst>
      <p:ext uri="{BB962C8B-B14F-4D97-AF65-F5344CB8AC3E}">
        <p14:creationId xmlns:p14="http://schemas.microsoft.com/office/powerpoint/2010/main" val="255995771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alphaModFix/>
          </a:blip>
          <a:stretch>
            <a:fillRect/>
          </a:stretch>
        </p:blipFill>
        <p:spPr>
          <a:xfrm>
            <a:off x="3632200" y="1417638"/>
            <a:ext cx="5334000" cy="4020705"/>
          </a:xfrm>
          <a:prstGeom prst="rect">
            <a:avLst/>
          </a:prstGeom>
        </p:spPr>
      </p:pic>
      <p:sp>
        <p:nvSpPr>
          <p:cNvPr id="8" name="TextBox 7"/>
          <p:cNvSpPr txBox="1"/>
          <p:nvPr/>
        </p:nvSpPr>
        <p:spPr>
          <a:xfrm>
            <a:off x="498441" y="486970"/>
            <a:ext cx="735201" cy="646331"/>
          </a:xfrm>
          <a:prstGeom prst="rect">
            <a:avLst/>
          </a:prstGeom>
          <a:noFill/>
        </p:spPr>
        <p:txBody>
          <a:bodyPr wrap="none" rtlCol="0">
            <a:spAutoFit/>
          </a:bodyPr>
          <a:lstStyle/>
          <a:p>
            <a:r>
              <a:rPr lang="en-US" dirty="0" smtClean="0">
                <a:latin typeface="Gotham Black"/>
                <a:cs typeface="Gotham Black"/>
              </a:rPr>
              <a:t>Data</a:t>
            </a:r>
          </a:p>
          <a:p>
            <a:endParaRPr lang="en-US" dirty="0">
              <a:latin typeface="Gotham Light"/>
              <a:cs typeface="Gotham Light"/>
            </a:endParaRPr>
          </a:p>
        </p:txBody>
      </p:sp>
    </p:spTree>
    <p:extLst>
      <p:ext uri="{BB962C8B-B14F-4D97-AF65-F5344CB8AC3E}">
        <p14:creationId xmlns:p14="http://schemas.microsoft.com/office/powerpoint/2010/main" val="327020450"/>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alphaModFix/>
          </a:blip>
          <a:stretch>
            <a:fillRect/>
          </a:stretch>
        </p:blipFill>
        <p:spPr>
          <a:xfrm>
            <a:off x="3657600" y="1417638"/>
            <a:ext cx="4269454" cy="3827462"/>
          </a:xfrm>
          <a:prstGeom prst="rect">
            <a:avLst/>
          </a:prstGeom>
        </p:spPr>
      </p:pic>
      <p:sp>
        <p:nvSpPr>
          <p:cNvPr id="10" name="TextBox 9"/>
          <p:cNvSpPr txBox="1"/>
          <p:nvPr/>
        </p:nvSpPr>
        <p:spPr>
          <a:xfrm>
            <a:off x="498441" y="486970"/>
            <a:ext cx="3134703" cy="1754327"/>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Black"/>
                <a:cs typeface="Gotham Black"/>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Black"/>
              <a:cs typeface="Gotham Black"/>
            </a:endParaRPr>
          </a:p>
        </p:txBody>
      </p:sp>
    </p:spTree>
    <p:extLst>
      <p:ext uri="{BB962C8B-B14F-4D97-AF65-F5344CB8AC3E}">
        <p14:creationId xmlns:p14="http://schemas.microsoft.com/office/powerpoint/2010/main" val="241680334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alphaModFix/>
          </a:blip>
          <a:stretch>
            <a:fillRect/>
          </a:stretch>
        </p:blipFill>
        <p:spPr>
          <a:xfrm>
            <a:off x="3723065" y="1483107"/>
            <a:ext cx="5101787" cy="4650759"/>
          </a:xfrm>
          <a:prstGeom prst="rect">
            <a:avLst/>
          </a:prstGeom>
        </p:spPr>
      </p:pic>
      <p:sp>
        <p:nvSpPr>
          <p:cNvPr id="9" name="TextBox 8"/>
          <p:cNvSpPr txBox="1"/>
          <p:nvPr/>
        </p:nvSpPr>
        <p:spPr>
          <a:xfrm>
            <a:off x="498441" y="486970"/>
            <a:ext cx="3134703" cy="2585323"/>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Black"/>
                <a:cs typeface="Gotham Black"/>
              </a:rPr>
              <a:t>Statistical Transform</a:t>
            </a:r>
          </a:p>
          <a:p>
            <a:r>
              <a:rPr lang="en-US" dirty="0" smtClean="0">
                <a:latin typeface="Gotham Light"/>
                <a:cs typeface="Gotham Light"/>
              </a:rPr>
              <a:t>	Bin</a:t>
            </a:r>
          </a:p>
          <a:p>
            <a:endParaRPr lang="en-US" dirty="0">
              <a:latin typeface="Gotham Black"/>
              <a:cs typeface="Gotham Black"/>
            </a:endParaRPr>
          </a:p>
        </p:txBody>
      </p:sp>
    </p:spTree>
    <p:extLst>
      <p:ext uri="{BB962C8B-B14F-4D97-AF65-F5344CB8AC3E}">
        <p14:creationId xmlns:p14="http://schemas.microsoft.com/office/powerpoint/2010/main" val="423372329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blip>
          <a:stretch>
            <a:fillRect/>
          </a:stretch>
        </p:blipFill>
        <p:spPr>
          <a:xfrm>
            <a:off x="3848887" y="1535483"/>
            <a:ext cx="4921076" cy="4598383"/>
          </a:xfrm>
          <a:prstGeom prst="rect">
            <a:avLst/>
          </a:prstGeom>
        </p:spPr>
      </p:pic>
      <p:sp>
        <p:nvSpPr>
          <p:cNvPr id="2" name="Rectangle 1"/>
          <p:cNvSpPr/>
          <p:nvPr/>
        </p:nvSpPr>
        <p:spPr>
          <a:xfrm>
            <a:off x="7365998" y="2449286"/>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365998" y="2882901"/>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7336681" y="3273204"/>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7372965" y="3652620"/>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7338785" y="4077164"/>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7363894" y="4470402"/>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363894" y="4904017"/>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7334577" y="5294320"/>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7370861" y="5673736"/>
            <a:ext cx="1351643" cy="29935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7356933" y="2494643"/>
            <a:ext cx="145143"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7356933" y="2893786"/>
            <a:ext cx="219528" cy="199571"/>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7356933" y="3292929"/>
            <a:ext cx="477973" cy="21771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7356933" y="3701143"/>
            <a:ext cx="459060"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7356933" y="4504874"/>
            <a:ext cx="214155"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7356933" y="4920354"/>
            <a:ext cx="99905"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Rectangle 30"/>
          <p:cNvSpPr/>
          <p:nvPr/>
        </p:nvSpPr>
        <p:spPr>
          <a:xfrm>
            <a:off x="7356933" y="5317671"/>
            <a:ext cx="90823"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2" name="Rectangle 31"/>
          <p:cNvSpPr/>
          <p:nvPr/>
        </p:nvSpPr>
        <p:spPr>
          <a:xfrm>
            <a:off x="7356933" y="5714778"/>
            <a:ext cx="555102" cy="1905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498441" y="486970"/>
            <a:ext cx="3134703" cy="3416320"/>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Black"/>
                <a:cs typeface="Gotham Black"/>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Black"/>
              <a:cs typeface="Gotham Black"/>
            </a:endParaRPr>
          </a:p>
        </p:txBody>
      </p:sp>
    </p:spTree>
    <p:extLst>
      <p:ext uri="{BB962C8B-B14F-4D97-AF65-F5344CB8AC3E}">
        <p14:creationId xmlns:p14="http://schemas.microsoft.com/office/powerpoint/2010/main" val="184697808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blip>
          <a:stretch>
            <a:fillRect/>
          </a:stretch>
        </p:blipFill>
        <p:spPr>
          <a:xfrm>
            <a:off x="3848887" y="1535483"/>
            <a:ext cx="4921076" cy="4598383"/>
          </a:xfrm>
          <a:prstGeom prst="rect">
            <a:avLst/>
          </a:prstGeom>
        </p:spPr>
      </p:pic>
      <p:sp>
        <p:nvSpPr>
          <p:cNvPr id="4" name="TextBox 3"/>
          <p:cNvSpPr txBox="1"/>
          <p:nvPr/>
        </p:nvSpPr>
        <p:spPr>
          <a:xfrm>
            <a:off x="498441" y="486970"/>
            <a:ext cx="3134703" cy="4247317"/>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Light"/>
                <a:cs typeface="Gotham Light"/>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Light"/>
              <a:cs typeface="Gotham Light"/>
            </a:endParaRPr>
          </a:p>
          <a:p>
            <a:r>
              <a:rPr lang="en-US" dirty="0" smtClean="0">
                <a:latin typeface="Gotham Black"/>
                <a:cs typeface="Gotham Black"/>
              </a:rPr>
              <a:t>Positioning</a:t>
            </a:r>
          </a:p>
          <a:p>
            <a:r>
              <a:rPr lang="en-US" dirty="0">
                <a:latin typeface="Gotham Light"/>
                <a:cs typeface="Gotham Light"/>
              </a:rPr>
              <a:t>	</a:t>
            </a:r>
            <a:r>
              <a:rPr lang="en-US" dirty="0" smtClean="0">
                <a:latin typeface="Gotham Light"/>
                <a:cs typeface="Gotham Light"/>
              </a:rPr>
              <a:t>Stacked</a:t>
            </a:r>
          </a:p>
          <a:p>
            <a:endParaRPr lang="en-US" dirty="0">
              <a:latin typeface="Gotham Black"/>
              <a:cs typeface="Gotham Black"/>
            </a:endParaRPr>
          </a:p>
        </p:txBody>
      </p:sp>
    </p:spTree>
    <p:extLst>
      <p:ext uri="{BB962C8B-B14F-4D97-AF65-F5344CB8AC3E}">
        <p14:creationId xmlns:p14="http://schemas.microsoft.com/office/powerpoint/2010/main" val="212095885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blip>
          <a:stretch>
            <a:fillRect/>
          </a:stretch>
        </p:blipFill>
        <p:spPr>
          <a:xfrm>
            <a:off x="3848887" y="1535483"/>
            <a:ext cx="4152113" cy="4605336"/>
          </a:xfrm>
          <a:prstGeom prst="rect">
            <a:avLst/>
          </a:prstGeom>
        </p:spPr>
      </p:pic>
      <p:sp>
        <p:nvSpPr>
          <p:cNvPr id="8" name="TextBox 7"/>
          <p:cNvSpPr txBox="1"/>
          <p:nvPr/>
        </p:nvSpPr>
        <p:spPr>
          <a:xfrm>
            <a:off x="498441" y="486970"/>
            <a:ext cx="3134703" cy="5078314"/>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Light"/>
                <a:cs typeface="Gotham Light"/>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Light"/>
              <a:cs typeface="Gotham Light"/>
            </a:endParaRPr>
          </a:p>
          <a:p>
            <a:r>
              <a:rPr lang="en-US" dirty="0" smtClean="0">
                <a:latin typeface="Gotham Light"/>
                <a:cs typeface="Gotham Light"/>
              </a:rPr>
              <a:t>Positioning</a:t>
            </a:r>
          </a:p>
          <a:p>
            <a:r>
              <a:rPr lang="en-US" dirty="0">
                <a:latin typeface="Gotham Light"/>
                <a:cs typeface="Gotham Light"/>
              </a:rPr>
              <a:t>	</a:t>
            </a:r>
            <a:r>
              <a:rPr lang="en-US" dirty="0" smtClean="0">
                <a:latin typeface="Gotham Light"/>
                <a:cs typeface="Gotham Light"/>
              </a:rPr>
              <a:t>Stacked</a:t>
            </a:r>
          </a:p>
          <a:p>
            <a:endParaRPr lang="en-US" dirty="0">
              <a:latin typeface="Gotham Light"/>
              <a:cs typeface="Gotham Light"/>
            </a:endParaRPr>
          </a:p>
          <a:p>
            <a:r>
              <a:rPr lang="en-US" dirty="0" smtClean="0">
                <a:latin typeface="Gotham Black"/>
                <a:cs typeface="Gotham Black"/>
              </a:rPr>
              <a:t>Coordinates</a:t>
            </a:r>
          </a:p>
          <a:p>
            <a:r>
              <a:rPr lang="en-US" dirty="0">
                <a:latin typeface="Gotham Light"/>
                <a:cs typeface="Gotham Light"/>
              </a:rPr>
              <a:t>	</a:t>
            </a:r>
            <a:r>
              <a:rPr lang="en-US" dirty="0" smtClean="0">
                <a:latin typeface="Gotham Light"/>
                <a:cs typeface="Gotham Light"/>
              </a:rPr>
              <a:t>Euclidian </a:t>
            </a:r>
            <a:r>
              <a:rPr lang="en-US" dirty="0" smtClean="0">
                <a:latin typeface="Gotham Light"/>
                <a:cs typeface="Gotham Light"/>
                <a:sym typeface="Wingdings"/>
              </a:rPr>
              <a:t> Polar</a:t>
            </a:r>
          </a:p>
          <a:p>
            <a:endParaRPr lang="en-US" dirty="0">
              <a:latin typeface="Gotham Black"/>
              <a:cs typeface="Gotham Black"/>
            </a:endParaRPr>
          </a:p>
        </p:txBody>
      </p:sp>
    </p:spTree>
    <p:extLst>
      <p:ext uri="{BB962C8B-B14F-4D97-AF65-F5344CB8AC3E}">
        <p14:creationId xmlns:p14="http://schemas.microsoft.com/office/powerpoint/2010/main" val="328417040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alphaModFix/>
          </a:blip>
          <a:stretch>
            <a:fillRect/>
          </a:stretch>
        </p:blipFill>
        <p:spPr>
          <a:xfrm>
            <a:off x="3823487" y="1535483"/>
            <a:ext cx="4177513" cy="4536633"/>
          </a:xfrm>
          <a:prstGeom prst="rect">
            <a:avLst/>
          </a:prstGeom>
        </p:spPr>
      </p:pic>
      <p:sp>
        <p:nvSpPr>
          <p:cNvPr id="7" name="TextBox 6"/>
          <p:cNvSpPr txBox="1"/>
          <p:nvPr/>
        </p:nvSpPr>
        <p:spPr>
          <a:xfrm>
            <a:off x="498441" y="486970"/>
            <a:ext cx="3134703" cy="6186310"/>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Light"/>
                <a:cs typeface="Gotham Light"/>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Light"/>
              <a:cs typeface="Gotham Light"/>
            </a:endParaRPr>
          </a:p>
          <a:p>
            <a:r>
              <a:rPr lang="en-US" dirty="0" smtClean="0">
                <a:latin typeface="Gotham Light"/>
                <a:cs typeface="Gotham Light"/>
              </a:rPr>
              <a:t>Positioning</a:t>
            </a:r>
          </a:p>
          <a:p>
            <a:r>
              <a:rPr lang="en-US" dirty="0">
                <a:latin typeface="Gotham Light"/>
                <a:cs typeface="Gotham Light"/>
              </a:rPr>
              <a:t>	</a:t>
            </a:r>
            <a:r>
              <a:rPr lang="en-US" dirty="0" smtClean="0">
                <a:latin typeface="Gotham Light"/>
                <a:cs typeface="Gotham Light"/>
              </a:rPr>
              <a:t>Stacked</a:t>
            </a:r>
          </a:p>
          <a:p>
            <a:endParaRPr lang="en-US" dirty="0">
              <a:latin typeface="Gotham Light"/>
              <a:cs typeface="Gotham Light"/>
            </a:endParaRPr>
          </a:p>
          <a:p>
            <a:r>
              <a:rPr lang="en-US" dirty="0" smtClean="0">
                <a:latin typeface="Gotham Light"/>
                <a:cs typeface="Gotham Light"/>
              </a:rPr>
              <a:t>Coordinates</a:t>
            </a:r>
          </a:p>
          <a:p>
            <a:r>
              <a:rPr lang="en-US" dirty="0">
                <a:latin typeface="Gotham Light"/>
                <a:cs typeface="Gotham Light"/>
              </a:rPr>
              <a:t>	</a:t>
            </a:r>
            <a:r>
              <a:rPr lang="en-US" dirty="0" smtClean="0">
                <a:latin typeface="Gotham Light"/>
                <a:cs typeface="Gotham Light"/>
              </a:rPr>
              <a:t>Euclidian </a:t>
            </a:r>
            <a:r>
              <a:rPr lang="en-US" dirty="0" smtClean="0">
                <a:latin typeface="Gotham Light"/>
                <a:cs typeface="Gotham Light"/>
                <a:sym typeface="Wingdings"/>
              </a:rPr>
              <a:t> Polar</a:t>
            </a:r>
          </a:p>
          <a:p>
            <a:endParaRPr lang="en-US" dirty="0">
              <a:latin typeface="Gotham Light"/>
              <a:cs typeface="Gotham Light"/>
              <a:sym typeface="Wingdings"/>
            </a:endParaRPr>
          </a:p>
          <a:p>
            <a:r>
              <a:rPr lang="en-US" dirty="0" smtClean="0">
                <a:latin typeface="Gotham Black"/>
                <a:cs typeface="Gotham Black"/>
                <a:sym typeface="Wingdings"/>
              </a:rPr>
              <a:t>Aesthetic Mappings</a:t>
            </a:r>
          </a:p>
          <a:p>
            <a:r>
              <a:rPr lang="en-US" dirty="0">
                <a:latin typeface="Gotham Light"/>
                <a:cs typeface="Gotham Light"/>
                <a:sym typeface="Wingdings"/>
              </a:rPr>
              <a:t>	</a:t>
            </a:r>
            <a:r>
              <a:rPr lang="en-US" dirty="0" smtClean="0">
                <a:latin typeface="Gotham Light"/>
                <a:cs typeface="Gotham Light"/>
                <a:sym typeface="Wingdings"/>
              </a:rPr>
              <a:t>Color: Response</a:t>
            </a:r>
          </a:p>
          <a:p>
            <a:endParaRPr lang="en-US" dirty="0">
              <a:latin typeface="Gotham Light"/>
              <a:cs typeface="Gotham Light"/>
              <a:sym typeface="Wingdings"/>
            </a:endParaRPr>
          </a:p>
          <a:p>
            <a:endParaRPr lang="en-US" dirty="0">
              <a:latin typeface="Gotham Black"/>
              <a:cs typeface="Gotham Black"/>
            </a:endParaRPr>
          </a:p>
        </p:txBody>
      </p:sp>
    </p:spTree>
    <p:extLst>
      <p:ext uri="{BB962C8B-B14F-4D97-AF65-F5344CB8AC3E}">
        <p14:creationId xmlns:p14="http://schemas.microsoft.com/office/powerpoint/2010/main" val="253875249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33144" y="2307937"/>
            <a:ext cx="5603216" cy="2029597"/>
          </a:xfrm>
          <a:prstGeom prst="rect">
            <a:avLst/>
          </a:prstGeom>
        </p:spPr>
      </p:pic>
      <p:sp>
        <p:nvSpPr>
          <p:cNvPr id="5" name="TextBox 4"/>
          <p:cNvSpPr txBox="1"/>
          <p:nvPr/>
        </p:nvSpPr>
        <p:spPr>
          <a:xfrm>
            <a:off x="498441" y="486970"/>
            <a:ext cx="3134703" cy="6186310"/>
          </a:xfrm>
          <a:prstGeom prst="rect">
            <a:avLst/>
          </a:prstGeom>
          <a:noFill/>
        </p:spPr>
        <p:txBody>
          <a:bodyPr wrap="none" rtlCol="0">
            <a:spAutoFit/>
          </a:bodyPr>
          <a:lstStyle/>
          <a:p>
            <a:r>
              <a:rPr lang="en-US" dirty="0" smtClean="0">
                <a:latin typeface="Gotham Light"/>
                <a:cs typeface="Gotham Light"/>
              </a:rPr>
              <a:t>Data</a:t>
            </a:r>
          </a:p>
          <a:p>
            <a:endParaRPr lang="en-US" dirty="0" smtClean="0">
              <a:latin typeface="Gotham Light"/>
              <a:cs typeface="Gotham Light"/>
            </a:endParaRPr>
          </a:p>
          <a:p>
            <a:r>
              <a:rPr lang="en-US" dirty="0" smtClean="0">
                <a:latin typeface="Gotham Light"/>
                <a:cs typeface="Gotham Light"/>
              </a:rPr>
              <a:t>Scales</a:t>
            </a:r>
          </a:p>
          <a:p>
            <a:pPr lvl="1"/>
            <a:r>
              <a:rPr lang="en-US" dirty="0" smtClean="0">
                <a:latin typeface="Gotham Light"/>
                <a:cs typeface="Gotham Light"/>
              </a:rPr>
              <a:t>Response: categorical</a:t>
            </a:r>
          </a:p>
          <a:p>
            <a:pPr lvl="1"/>
            <a:r>
              <a:rPr lang="en-US" dirty="0" smtClean="0">
                <a:latin typeface="Gotham Light"/>
                <a:cs typeface="Gotham Light"/>
              </a:rPr>
              <a:t>Gender: categorical</a:t>
            </a:r>
          </a:p>
          <a:p>
            <a:endParaRPr lang="en-US" dirty="0">
              <a:latin typeface="Gotham Light"/>
              <a:cs typeface="Gotham Light"/>
            </a:endParaRPr>
          </a:p>
          <a:p>
            <a:r>
              <a:rPr lang="en-US" dirty="0" smtClean="0">
                <a:latin typeface="Gotham Light"/>
                <a:cs typeface="Gotham Light"/>
              </a:rPr>
              <a:t>Statistical Transform</a:t>
            </a:r>
          </a:p>
          <a:p>
            <a:r>
              <a:rPr lang="en-US" dirty="0" smtClean="0">
                <a:latin typeface="Gotham Light"/>
                <a:cs typeface="Gotham Light"/>
              </a:rPr>
              <a:t>	Bin</a:t>
            </a:r>
          </a:p>
          <a:p>
            <a:endParaRPr lang="en-US" dirty="0">
              <a:latin typeface="Gotham Light"/>
              <a:cs typeface="Gotham Light"/>
            </a:endParaRPr>
          </a:p>
          <a:p>
            <a:r>
              <a:rPr lang="en-US" dirty="0" smtClean="0">
                <a:latin typeface="Gotham Light"/>
                <a:cs typeface="Gotham Light"/>
              </a:rPr>
              <a:t>Geometry Mapping</a:t>
            </a:r>
          </a:p>
          <a:p>
            <a:r>
              <a:rPr lang="en-US" dirty="0">
                <a:latin typeface="Gotham Light"/>
                <a:cs typeface="Gotham Light"/>
              </a:rPr>
              <a:t>	</a:t>
            </a:r>
            <a:r>
              <a:rPr lang="en-US" dirty="0" smtClean="0">
                <a:latin typeface="Gotham Light"/>
                <a:cs typeface="Gotham Light"/>
              </a:rPr>
              <a:t>Data </a:t>
            </a:r>
            <a:r>
              <a:rPr lang="en-US" dirty="0" smtClean="0">
                <a:latin typeface="Gotham Light"/>
                <a:cs typeface="Gotham Light"/>
                <a:sym typeface="Wingdings"/>
              </a:rPr>
              <a:t> </a:t>
            </a:r>
            <a:r>
              <a:rPr lang="en-US" dirty="0" smtClean="0">
                <a:latin typeface="Gotham Light"/>
                <a:cs typeface="Gotham Light"/>
              </a:rPr>
              <a:t>Interval</a:t>
            </a:r>
          </a:p>
          <a:p>
            <a:endParaRPr lang="en-US" dirty="0">
              <a:latin typeface="Gotham Light"/>
              <a:cs typeface="Gotham Light"/>
            </a:endParaRPr>
          </a:p>
          <a:p>
            <a:r>
              <a:rPr lang="en-US" dirty="0" smtClean="0">
                <a:latin typeface="Gotham Light"/>
                <a:cs typeface="Gotham Light"/>
              </a:rPr>
              <a:t>Positioning</a:t>
            </a:r>
          </a:p>
          <a:p>
            <a:r>
              <a:rPr lang="en-US" dirty="0">
                <a:latin typeface="Gotham Light"/>
                <a:cs typeface="Gotham Light"/>
              </a:rPr>
              <a:t>	</a:t>
            </a:r>
            <a:r>
              <a:rPr lang="en-US" dirty="0" smtClean="0">
                <a:latin typeface="Gotham Light"/>
                <a:cs typeface="Gotham Light"/>
              </a:rPr>
              <a:t>Stacked</a:t>
            </a:r>
          </a:p>
          <a:p>
            <a:endParaRPr lang="en-US" dirty="0">
              <a:latin typeface="Gotham Light"/>
              <a:cs typeface="Gotham Light"/>
            </a:endParaRPr>
          </a:p>
          <a:p>
            <a:r>
              <a:rPr lang="en-US" dirty="0" smtClean="0">
                <a:latin typeface="Gotham Light"/>
                <a:cs typeface="Gotham Light"/>
              </a:rPr>
              <a:t>Coordinates</a:t>
            </a:r>
          </a:p>
          <a:p>
            <a:r>
              <a:rPr lang="en-US" dirty="0">
                <a:latin typeface="Gotham Light"/>
                <a:cs typeface="Gotham Light"/>
              </a:rPr>
              <a:t>	</a:t>
            </a:r>
            <a:r>
              <a:rPr lang="en-US" dirty="0" smtClean="0">
                <a:latin typeface="Gotham Light"/>
                <a:cs typeface="Gotham Light"/>
              </a:rPr>
              <a:t>Euclidian </a:t>
            </a:r>
            <a:r>
              <a:rPr lang="en-US" dirty="0" smtClean="0">
                <a:latin typeface="Gotham Light"/>
                <a:cs typeface="Gotham Light"/>
                <a:sym typeface="Wingdings"/>
              </a:rPr>
              <a:t> Polar</a:t>
            </a:r>
          </a:p>
          <a:p>
            <a:endParaRPr lang="en-US" dirty="0">
              <a:latin typeface="Gotham Light"/>
              <a:cs typeface="Gotham Light"/>
              <a:sym typeface="Wingdings"/>
            </a:endParaRPr>
          </a:p>
          <a:p>
            <a:r>
              <a:rPr lang="en-US" dirty="0" smtClean="0">
                <a:latin typeface="Gotham Light"/>
                <a:cs typeface="Gotham Light"/>
                <a:sym typeface="Wingdings"/>
              </a:rPr>
              <a:t>Aesthetic Mappings</a:t>
            </a:r>
          </a:p>
          <a:p>
            <a:r>
              <a:rPr lang="en-US" dirty="0">
                <a:latin typeface="Gotham Light"/>
                <a:cs typeface="Gotham Light"/>
                <a:sym typeface="Wingdings"/>
              </a:rPr>
              <a:t>	</a:t>
            </a:r>
            <a:r>
              <a:rPr lang="en-US" dirty="0" smtClean="0">
                <a:latin typeface="Gotham Light"/>
                <a:cs typeface="Gotham Light"/>
                <a:sym typeface="Wingdings"/>
              </a:rPr>
              <a:t>Color: Response</a:t>
            </a:r>
          </a:p>
          <a:p>
            <a:endParaRPr lang="en-US" dirty="0">
              <a:latin typeface="Gotham Light"/>
              <a:cs typeface="Gotham Light"/>
              <a:sym typeface="Wingdings"/>
            </a:endParaRPr>
          </a:p>
          <a:p>
            <a:r>
              <a:rPr lang="en-US" dirty="0" smtClean="0">
                <a:latin typeface="Gotham Black"/>
                <a:cs typeface="Gotham Black"/>
                <a:sym typeface="Wingdings"/>
              </a:rPr>
              <a:t>Render</a:t>
            </a:r>
            <a:endParaRPr lang="en-US" dirty="0">
              <a:latin typeface="Gotham Black"/>
              <a:cs typeface="Gotham Black"/>
            </a:endParaRPr>
          </a:p>
        </p:txBody>
      </p:sp>
    </p:spTree>
    <p:extLst>
      <p:ext uri="{BB962C8B-B14F-4D97-AF65-F5344CB8AC3E}">
        <p14:creationId xmlns:p14="http://schemas.microsoft.com/office/powerpoint/2010/main" val="124400111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324100"/>
            <a:ext cx="8229600" cy="3802063"/>
          </a:xfrm>
        </p:spPr>
        <p:txBody>
          <a:bodyPr>
            <a:normAutofit/>
          </a:bodyPr>
          <a:lstStyle/>
          <a:p>
            <a:pPr marL="0" indent="0" algn="ctr">
              <a:buNone/>
            </a:pPr>
            <a:endParaRPr lang="en-US" dirty="0" smtClean="0"/>
          </a:p>
          <a:p>
            <a:pPr marL="0" indent="0" algn="ctr">
              <a:buNone/>
            </a:pPr>
            <a:r>
              <a:rPr lang="en-US" dirty="0" smtClean="0"/>
              <a:t>"Clear and precise seeing becomes as one with clear and precise thinking" </a:t>
            </a:r>
          </a:p>
          <a:p>
            <a:pPr marL="0" indent="0" algn="ctr">
              <a:buNone/>
            </a:pPr>
            <a:r>
              <a:rPr lang="en-US" dirty="0" smtClean="0"/>
              <a:t>-</a:t>
            </a:r>
            <a:r>
              <a:rPr lang="en-US" dirty="0" err="1" smtClean="0"/>
              <a:t>Tufte</a:t>
            </a:r>
            <a:r>
              <a:rPr lang="en-US" dirty="0" smtClean="0"/>
              <a:t> </a:t>
            </a:r>
          </a:p>
          <a:p>
            <a:pPr algn="ctr"/>
            <a:endParaRPr lang="en-US" dirty="0"/>
          </a:p>
          <a:p>
            <a:pPr marL="0" indent="0" algn="ctr">
              <a:buNone/>
            </a:pPr>
            <a:endParaRPr lang="en-US" dirty="0" smtClean="0"/>
          </a:p>
        </p:txBody>
      </p:sp>
      <p:sp>
        <p:nvSpPr>
          <p:cNvPr id="4" name="TextBox 3"/>
          <p:cNvSpPr txBox="1"/>
          <p:nvPr/>
        </p:nvSpPr>
        <p:spPr>
          <a:xfrm>
            <a:off x="0" y="6647214"/>
            <a:ext cx="3877985" cy="307777"/>
          </a:xfrm>
          <a:prstGeom prst="rect">
            <a:avLst/>
          </a:prstGeom>
          <a:noFill/>
        </p:spPr>
        <p:txBody>
          <a:bodyPr wrap="none" rtlCol="0">
            <a:spAutoFit/>
          </a:bodyPr>
          <a:lstStyle/>
          <a:p>
            <a:r>
              <a:rPr lang="en-US" sz="700" dirty="0" smtClean="0"/>
              <a:t>http://</a:t>
            </a:r>
            <a:r>
              <a:rPr lang="en-US" sz="700" dirty="0" err="1" smtClean="0"/>
              <a:t>www.onlineethics.org</a:t>
            </a:r>
            <a:r>
              <a:rPr lang="en-US" sz="700" dirty="0" smtClean="0"/>
              <a:t>/Topics/</a:t>
            </a:r>
            <a:r>
              <a:rPr lang="en-US" sz="700" dirty="0" err="1" smtClean="0"/>
              <a:t>ProfPractice</a:t>
            </a:r>
            <a:r>
              <a:rPr lang="en-US" sz="700" dirty="0" smtClean="0"/>
              <a:t>/Exemplars/</a:t>
            </a:r>
            <a:r>
              <a:rPr lang="en-US" sz="700" dirty="0" err="1" smtClean="0"/>
              <a:t>BehavingWell</a:t>
            </a:r>
            <a:r>
              <a:rPr lang="en-US" sz="700" dirty="0" smtClean="0"/>
              <a:t>/RB-intro/</a:t>
            </a:r>
            <a:r>
              <a:rPr lang="en-US" sz="700" dirty="0" err="1" smtClean="0"/>
              <a:t>RepMisrep.aspx</a:t>
            </a:r>
            <a:endParaRPr lang="en-US" sz="700" dirty="0" smtClean="0"/>
          </a:p>
          <a:p>
            <a:endParaRPr lang="en-US" sz="700" dirty="0"/>
          </a:p>
        </p:txBody>
      </p:sp>
    </p:spTree>
    <p:extLst>
      <p:ext uri="{BB962C8B-B14F-4D97-AF65-F5344CB8AC3E}">
        <p14:creationId xmlns:p14="http://schemas.microsoft.com/office/powerpoint/2010/main" val="1504492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a:t>g</a:t>
            </a:r>
            <a:r>
              <a:rPr lang="en-US" dirty="0" err="1" smtClean="0"/>
              <a:t>g</a:t>
            </a:r>
            <a:r>
              <a:rPr lang="en-US" dirty="0" smtClean="0"/>
              <a:t>/ demo</a:t>
            </a:r>
            <a:endParaRPr lang="en-US" dirty="0"/>
          </a:p>
        </p:txBody>
      </p:sp>
    </p:spTree>
    <p:extLst>
      <p:ext uri="{BB962C8B-B14F-4D97-AF65-F5344CB8AC3E}">
        <p14:creationId xmlns:p14="http://schemas.microsoft.com/office/powerpoint/2010/main" val="222336319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Polaris</a:t>
            </a:r>
            <a:endParaRPr lang="en-US" dirty="0"/>
          </a:p>
        </p:txBody>
      </p:sp>
      <p:pic>
        <p:nvPicPr>
          <p:cNvPr id="4" name="Picture 3"/>
          <p:cNvPicPr>
            <a:picLocks noChangeAspect="1"/>
          </p:cNvPicPr>
          <p:nvPr/>
        </p:nvPicPr>
        <p:blipFill>
          <a:blip r:embed="rId3"/>
          <a:stretch>
            <a:fillRect/>
          </a:stretch>
        </p:blipFill>
        <p:spPr>
          <a:xfrm>
            <a:off x="1677556" y="1535544"/>
            <a:ext cx="5853994" cy="5149273"/>
          </a:xfrm>
          <a:prstGeom prst="rect">
            <a:avLst/>
          </a:prstGeom>
        </p:spPr>
      </p:pic>
    </p:spTree>
    <p:extLst>
      <p:ext uri="{BB962C8B-B14F-4D97-AF65-F5344CB8AC3E}">
        <p14:creationId xmlns:p14="http://schemas.microsoft.com/office/powerpoint/2010/main" val="12790635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3"/>
          <p:cNvSpPr/>
          <p:nvPr/>
        </p:nvSpPr>
        <p:spPr>
          <a:xfrm>
            <a:off x="4730750" y="2400300"/>
            <a:ext cx="18415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Grammar</a:t>
            </a:r>
            <a:endParaRPr lang="en-US" dirty="0">
              <a:latin typeface="Gotham Light"/>
              <a:cs typeface="Gotham Light"/>
            </a:endParaRPr>
          </a:p>
        </p:txBody>
      </p:sp>
      <p:sp>
        <p:nvSpPr>
          <p:cNvPr id="5" name="Rectangle 4"/>
          <p:cNvSpPr/>
          <p:nvPr/>
        </p:nvSpPr>
        <p:spPr>
          <a:xfrm>
            <a:off x="2514600" y="2400300"/>
            <a:ext cx="1841500" cy="9144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Component</a:t>
            </a:r>
            <a:endParaRPr lang="en-US" dirty="0">
              <a:latin typeface="Gotham Light"/>
              <a:cs typeface="Gotham Light"/>
            </a:endParaRPr>
          </a:p>
        </p:txBody>
      </p:sp>
      <p:sp>
        <p:nvSpPr>
          <p:cNvPr id="6" name="Rectangle 5"/>
          <p:cNvSpPr/>
          <p:nvPr/>
        </p:nvSpPr>
        <p:spPr>
          <a:xfrm>
            <a:off x="2514600" y="3467100"/>
            <a:ext cx="4057650" cy="774700"/>
          </a:xfrm>
          <a:prstGeom prst="rect">
            <a:avLst/>
          </a:prstGeom>
          <a:solidFill>
            <a:srgbClr val="F79646"/>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FFFFFF"/>
                </a:solidFill>
                <a:latin typeface="Gotham Light"/>
                <a:cs typeface="Gotham Light"/>
              </a:rPr>
              <a:t>D3.js</a:t>
            </a:r>
            <a:endParaRPr lang="en-US" dirty="0">
              <a:solidFill>
                <a:srgbClr val="FFFFFF"/>
              </a:solidFill>
              <a:latin typeface="Gotham Light"/>
              <a:cs typeface="Gotham Light"/>
            </a:endParaRPr>
          </a:p>
        </p:txBody>
      </p:sp>
      <p:sp>
        <p:nvSpPr>
          <p:cNvPr id="7" name="Rectangle 6"/>
          <p:cNvSpPr/>
          <p:nvPr/>
        </p:nvSpPr>
        <p:spPr>
          <a:xfrm>
            <a:off x="2514600" y="4394200"/>
            <a:ext cx="4057650" cy="7747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Gotham Light"/>
                <a:cs typeface="Gotham Light"/>
              </a:rPr>
              <a:t>HTML/DOM</a:t>
            </a:r>
            <a:endParaRPr lang="en-US" dirty="0">
              <a:latin typeface="Gotham Light"/>
              <a:cs typeface="Gotham Light"/>
            </a:endParaRPr>
          </a:p>
        </p:txBody>
      </p:sp>
    </p:spTree>
    <p:extLst>
      <p:ext uri="{BB962C8B-B14F-4D97-AF65-F5344CB8AC3E}">
        <p14:creationId xmlns:p14="http://schemas.microsoft.com/office/powerpoint/2010/main" val="3359481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488668"/>
            <a:ext cx="8472655" cy="369332"/>
          </a:xfrm>
          <a:prstGeom prst="rect">
            <a:avLst/>
          </a:prstGeom>
        </p:spPr>
        <p:txBody>
          <a:bodyPr wrap="none">
            <a:spAutoFit/>
          </a:bodyPr>
          <a:lstStyle/>
          <a:p>
            <a:r>
              <a:rPr lang="en-US" dirty="0" smtClean="0"/>
              <a:t>http://</a:t>
            </a:r>
            <a:r>
              <a:rPr lang="en-US" dirty="0" err="1" smtClean="0"/>
              <a:t>www.nytimes.com</a:t>
            </a:r>
            <a:r>
              <a:rPr lang="en-US" dirty="0" smtClean="0"/>
              <a:t>/interactive/2012/11/11/</a:t>
            </a:r>
            <a:r>
              <a:rPr lang="en-US" dirty="0" err="1" smtClean="0"/>
              <a:t>sunday</a:t>
            </a:r>
            <a:r>
              <a:rPr lang="en-US" dirty="0" smtClean="0"/>
              <a:t>-review/counties-</a:t>
            </a:r>
            <a:r>
              <a:rPr lang="en-US" dirty="0" err="1" smtClean="0"/>
              <a:t>moving.html</a:t>
            </a:r>
            <a:endParaRPr lang="en-US" dirty="0"/>
          </a:p>
        </p:txBody>
      </p:sp>
      <p:pic>
        <p:nvPicPr>
          <p:cNvPr id="6" name="Picture 5"/>
          <p:cNvPicPr>
            <a:picLocks noChangeAspect="1"/>
          </p:cNvPicPr>
          <p:nvPr/>
        </p:nvPicPr>
        <p:blipFill>
          <a:blip r:embed="rId2"/>
          <a:stretch>
            <a:fillRect/>
          </a:stretch>
        </p:blipFill>
        <p:spPr>
          <a:xfrm>
            <a:off x="0" y="1308100"/>
            <a:ext cx="9144000" cy="4237916"/>
          </a:xfrm>
          <a:prstGeom prst="rect">
            <a:avLst/>
          </a:prstGeom>
        </p:spPr>
      </p:pic>
    </p:spTree>
    <p:extLst>
      <p:ext uri="{BB962C8B-B14F-4D97-AF65-F5344CB8AC3E}">
        <p14:creationId xmlns:p14="http://schemas.microsoft.com/office/powerpoint/2010/main" val="37247560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865909"/>
            <a:ext cx="11401410" cy="4280111"/>
          </a:xfrm>
          <a:prstGeom prst="rect">
            <a:avLst/>
          </a:prstGeom>
        </p:spPr>
      </p:pic>
      <p:sp>
        <p:nvSpPr>
          <p:cNvPr id="6" name="Rectangle 5"/>
          <p:cNvSpPr/>
          <p:nvPr/>
        </p:nvSpPr>
        <p:spPr>
          <a:xfrm>
            <a:off x="0" y="6488668"/>
            <a:ext cx="9144000" cy="369332"/>
          </a:xfrm>
          <a:prstGeom prst="rect">
            <a:avLst/>
          </a:prstGeom>
        </p:spPr>
        <p:txBody>
          <a:bodyPr wrap="square">
            <a:spAutoFit/>
          </a:bodyPr>
          <a:lstStyle/>
          <a:p>
            <a:r>
              <a:rPr lang="en-US" dirty="0" smtClean="0"/>
              <a:t>http://</a:t>
            </a:r>
            <a:r>
              <a:rPr lang="en-US" dirty="0" err="1" smtClean="0"/>
              <a:t>www.nytimes.com</a:t>
            </a:r>
            <a:r>
              <a:rPr lang="en-US" dirty="0" smtClean="0"/>
              <a:t>/</a:t>
            </a:r>
            <a:r>
              <a:rPr lang="en-US" dirty="0" err="1" smtClean="0"/>
              <a:t>newsgraphics</a:t>
            </a:r>
            <a:r>
              <a:rPr lang="en-US" dirty="0" smtClean="0"/>
              <a:t>/2013/09/13/fashion-week-editors-picks/</a:t>
            </a:r>
            <a:endParaRPr lang="en-US" dirty="0"/>
          </a:p>
        </p:txBody>
      </p:sp>
    </p:spTree>
    <p:extLst>
      <p:ext uri="{BB962C8B-B14F-4D97-AF65-F5344CB8AC3E}">
        <p14:creationId xmlns:p14="http://schemas.microsoft.com/office/powerpoint/2010/main" val="326642678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4" name="TextBox 3"/>
          <p:cNvSpPr txBox="1"/>
          <p:nvPr/>
        </p:nvSpPr>
        <p:spPr>
          <a:xfrm>
            <a:off x="1970537" y="2783102"/>
            <a:ext cx="5315234" cy="1107996"/>
          </a:xfrm>
          <a:prstGeom prst="rect">
            <a:avLst/>
          </a:prstGeom>
          <a:noFill/>
          <a:ln>
            <a:solidFill>
              <a:srgbClr val="FFFFFF"/>
            </a:solidFill>
          </a:ln>
        </p:spPr>
        <p:txBody>
          <a:bodyPr wrap="none" rtlCol="0">
            <a:spAutoFit/>
          </a:bodyPr>
          <a:lstStyle/>
          <a:p>
            <a:r>
              <a:rPr lang="en-US" sz="5400" dirty="0" smtClean="0">
                <a:latin typeface="Gotham Light"/>
                <a:cs typeface="Gotham Light"/>
              </a:rPr>
              <a:t>Data</a:t>
            </a:r>
            <a:r>
              <a:rPr lang="en-US" sz="6600" dirty="0" smtClean="0">
                <a:latin typeface="Symbol" charset="2"/>
                <a:cs typeface="Symbol" charset="2"/>
              </a:rPr>
              <a:t> ⨝ </a:t>
            </a:r>
            <a:r>
              <a:rPr lang="en-US" sz="5400" dirty="0" smtClean="0">
                <a:latin typeface="Gotham Light"/>
                <a:cs typeface="Gotham Light"/>
              </a:rPr>
              <a:t>DOM el</a:t>
            </a:r>
            <a:endParaRPr lang="en-US" sz="6600" dirty="0">
              <a:latin typeface="Gotham Light"/>
              <a:cs typeface="Gotham Light"/>
            </a:endParaRPr>
          </a:p>
        </p:txBody>
      </p:sp>
    </p:spTree>
    <p:extLst>
      <p:ext uri="{BB962C8B-B14F-4D97-AF65-F5344CB8AC3E}">
        <p14:creationId xmlns:p14="http://schemas.microsoft.com/office/powerpoint/2010/main" val="377553085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demo</a:t>
            </a:r>
            <a:endParaRPr lang="en-US" dirty="0"/>
          </a:p>
        </p:txBody>
      </p:sp>
    </p:spTree>
    <p:extLst>
      <p:ext uri="{BB962C8B-B14F-4D97-AF65-F5344CB8AC3E}">
        <p14:creationId xmlns:p14="http://schemas.microsoft.com/office/powerpoint/2010/main" val="5066112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p:txBody>
      </p:sp>
      <p:sp>
        <p:nvSpPr>
          <p:cNvPr id="4" name="TextBox 3"/>
          <p:cNvSpPr txBox="1"/>
          <p:nvPr/>
        </p:nvSpPr>
        <p:spPr>
          <a:xfrm>
            <a:off x="1970537" y="2783102"/>
            <a:ext cx="5315234" cy="1107996"/>
          </a:xfrm>
          <a:prstGeom prst="rect">
            <a:avLst/>
          </a:prstGeom>
          <a:noFill/>
          <a:ln>
            <a:solidFill>
              <a:srgbClr val="FFFFFF"/>
            </a:solidFill>
          </a:ln>
        </p:spPr>
        <p:txBody>
          <a:bodyPr wrap="none" rtlCol="0">
            <a:spAutoFit/>
          </a:bodyPr>
          <a:lstStyle/>
          <a:p>
            <a:r>
              <a:rPr lang="en-US" sz="5400" dirty="0" smtClean="0">
                <a:latin typeface="Gotham Light"/>
                <a:cs typeface="Gotham Light"/>
              </a:rPr>
              <a:t>Data</a:t>
            </a:r>
            <a:r>
              <a:rPr lang="en-US" sz="6600" dirty="0" smtClean="0">
                <a:latin typeface="Symbol" charset="2"/>
                <a:cs typeface="Symbol" charset="2"/>
              </a:rPr>
              <a:t> ⨝ </a:t>
            </a:r>
            <a:r>
              <a:rPr lang="en-US" sz="5400" dirty="0" smtClean="0">
                <a:latin typeface="Gotham Light"/>
                <a:cs typeface="Gotham Light"/>
              </a:rPr>
              <a:t>DOM el</a:t>
            </a:r>
            <a:endParaRPr lang="en-US" sz="6600" dirty="0">
              <a:latin typeface="Gotham Light"/>
              <a:cs typeface="Gotham Light"/>
            </a:endParaRPr>
          </a:p>
        </p:txBody>
      </p:sp>
      <p:sp>
        <p:nvSpPr>
          <p:cNvPr id="6" name="Rounded Rectangle 5"/>
          <p:cNvSpPr/>
          <p:nvPr/>
        </p:nvSpPr>
        <p:spPr>
          <a:xfrm>
            <a:off x="704273" y="4964545"/>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Array Utilities</a:t>
            </a:r>
            <a:endParaRPr lang="en-US" sz="1600" dirty="0">
              <a:latin typeface="Gotham Book"/>
              <a:cs typeface="Gotham Book"/>
            </a:endParaRPr>
          </a:p>
        </p:txBody>
      </p:sp>
      <p:sp>
        <p:nvSpPr>
          <p:cNvPr id="7" name="Rounded Rectangle 6"/>
          <p:cNvSpPr/>
          <p:nvPr/>
        </p:nvSpPr>
        <p:spPr>
          <a:xfrm>
            <a:off x="704273" y="5671127"/>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Data Utilities</a:t>
            </a:r>
            <a:endParaRPr lang="en-US" sz="1600" dirty="0">
              <a:latin typeface="Gotham Book"/>
              <a:cs typeface="Gotham Book"/>
            </a:endParaRPr>
          </a:p>
        </p:txBody>
      </p:sp>
      <p:sp>
        <p:nvSpPr>
          <p:cNvPr id="8" name="Rounded Rectangle 7"/>
          <p:cNvSpPr/>
          <p:nvPr/>
        </p:nvSpPr>
        <p:spPr>
          <a:xfrm>
            <a:off x="2854037" y="4964545"/>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Formatting</a:t>
            </a:r>
            <a:endParaRPr lang="en-US" sz="1600" dirty="0">
              <a:latin typeface="Gotham Book"/>
              <a:cs typeface="Gotham Book"/>
            </a:endParaRPr>
          </a:p>
        </p:txBody>
      </p:sp>
      <p:sp>
        <p:nvSpPr>
          <p:cNvPr id="9" name="Rounded Rectangle 8"/>
          <p:cNvSpPr/>
          <p:nvPr/>
        </p:nvSpPr>
        <p:spPr>
          <a:xfrm>
            <a:off x="2854037" y="5671127"/>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Color</a:t>
            </a:r>
            <a:endParaRPr lang="en-US" sz="1600" dirty="0">
              <a:latin typeface="Gotham Book"/>
              <a:cs typeface="Gotham Book"/>
            </a:endParaRPr>
          </a:p>
        </p:txBody>
      </p:sp>
      <p:sp>
        <p:nvSpPr>
          <p:cNvPr id="10" name="Rounded Rectangle 9"/>
          <p:cNvSpPr/>
          <p:nvPr/>
        </p:nvSpPr>
        <p:spPr>
          <a:xfrm>
            <a:off x="4842164" y="4964545"/>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Shapes</a:t>
            </a:r>
            <a:endParaRPr lang="en-US" sz="1600" dirty="0">
              <a:latin typeface="Gotham Book"/>
              <a:cs typeface="Gotham Book"/>
            </a:endParaRPr>
          </a:p>
        </p:txBody>
      </p:sp>
      <p:sp>
        <p:nvSpPr>
          <p:cNvPr id="11" name="Rounded Rectangle 10"/>
          <p:cNvSpPr/>
          <p:nvPr/>
        </p:nvSpPr>
        <p:spPr>
          <a:xfrm>
            <a:off x="4842164" y="5671127"/>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Scales</a:t>
            </a:r>
            <a:endParaRPr lang="en-US" sz="1600" dirty="0">
              <a:latin typeface="Gotham Book"/>
              <a:cs typeface="Gotham Book"/>
            </a:endParaRPr>
          </a:p>
        </p:txBody>
      </p:sp>
      <p:sp>
        <p:nvSpPr>
          <p:cNvPr id="12" name="Rounded Rectangle 11"/>
          <p:cNvSpPr/>
          <p:nvPr/>
        </p:nvSpPr>
        <p:spPr>
          <a:xfrm>
            <a:off x="6841837" y="4964545"/>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Layout</a:t>
            </a:r>
            <a:endParaRPr lang="en-US" sz="1600" dirty="0">
              <a:latin typeface="Gotham Book"/>
              <a:cs typeface="Gotham Book"/>
            </a:endParaRPr>
          </a:p>
        </p:txBody>
      </p:sp>
      <p:sp>
        <p:nvSpPr>
          <p:cNvPr id="13" name="Rounded Rectangle 12"/>
          <p:cNvSpPr/>
          <p:nvPr/>
        </p:nvSpPr>
        <p:spPr>
          <a:xfrm>
            <a:off x="6841837" y="5671127"/>
            <a:ext cx="1697182" cy="554182"/>
          </a:xfrm>
          <a:prstGeom prst="roundRect">
            <a:avLst/>
          </a:prstGeom>
          <a:solidFill>
            <a:schemeClr val="accent6"/>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atin typeface="Gotham Book"/>
                <a:cs typeface="Gotham Book"/>
              </a:rPr>
              <a:t>Interaction</a:t>
            </a:r>
            <a:endParaRPr lang="en-US" sz="1600" dirty="0">
              <a:latin typeface="Gotham Book"/>
              <a:cs typeface="Gotham Book"/>
            </a:endParaRPr>
          </a:p>
        </p:txBody>
      </p:sp>
    </p:spTree>
    <p:extLst>
      <p:ext uri="{BB962C8B-B14F-4D97-AF65-F5344CB8AC3E}">
        <p14:creationId xmlns:p14="http://schemas.microsoft.com/office/powerpoint/2010/main" val="256051352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Conclude</a:t>
            </a:r>
            <a:endParaRPr lang="en-US" dirty="0"/>
          </a:p>
        </p:txBody>
      </p:sp>
      <p:sp>
        <p:nvSpPr>
          <p:cNvPr id="3" name="Content Placeholder 2"/>
          <p:cNvSpPr>
            <a:spLocks noGrp="1"/>
          </p:cNvSpPr>
          <p:nvPr>
            <p:ph idx="1"/>
          </p:nvPr>
        </p:nvSpPr>
        <p:spPr/>
        <p:txBody>
          <a:bodyPr/>
          <a:lstStyle/>
          <a:p>
            <a:r>
              <a:rPr lang="en-US" dirty="0" smtClean="0"/>
              <a:t>Graphics are visual statistics</a:t>
            </a:r>
          </a:p>
          <a:p>
            <a:r>
              <a:rPr lang="en-US" dirty="0" smtClean="0"/>
              <a:t>Graphic choice is driven by message</a:t>
            </a:r>
          </a:p>
          <a:p>
            <a:r>
              <a:rPr lang="en-US" dirty="0" smtClean="0"/>
              <a:t>Don’t get in the way of the message</a:t>
            </a:r>
          </a:p>
          <a:p>
            <a:r>
              <a:rPr lang="en-US" dirty="0" smtClean="0"/>
              <a:t>Three models of visualization toolkits</a:t>
            </a:r>
          </a:p>
        </p:txBody>
      </p:sp>
    </p:spTree>
    <p:extLst>
      <p:ext uri="{BB962C8B-B14F-4D97-AF65-F5344CB8AC3E}">
        <p14:creationId xmlns:p14="http://schemas.microsoft.com/office/powerpoint/2010/main" val="24216759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00" y="0"/>
            <a:ext cx="6591022" cy="6858000"/>
          </a:xfrm>
          <a:prstGeom prst="rect">
            <a:avLst/>
          </a:prstGeom>
        </p:spPr>
      </p:pic>
    </p:spTree>
    <p:extLst>
      <p:ext uri="{BB962C8B-B14F-4D97-AF65-F5344CB8AC3E}">
        <p14:creationId xmlns:p14="http://schemas.microsoft.com/office/powerpoint/2010/main" val="4134384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20636" y="2355273"/>
            <a:ext cx="4329546" cy="3048010"/>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2400" dirty="0">
              <a:solidFill>
                <a:schemeClr val="tx1"/>
              </a:solidFill>
              <a:latin typeface="Gotham Light"/>
              <a:cs typeface="Gotham Light"/>
            </a:endParaRPr>
          </a:p>
        </p:txBody>
      </p:sp>
      <p:sp>
        <p:nvSpPr>
          <p:cNvPr id="5" name="TextBox 4"/>
          <p:cNvSpPr txBox="1"/>
          <p:nvPr/>
        </p:nvSpPr>
        <p:spPr>
          <a:xfrm>
            <a:off x="2577524" y="3169936"/>
            <a:ext cx="3859415" cy="1384995"/>
          </a:xfrm>
          <a:prstGeom prst="rect">
            <a:avLst/>
          </a:prstGeom>
          <a:noFill/>
        </p:spPr>
        <p:txBody>
          <a:bodyPr wrap="none" rtlCol="0">
            <a:spAutoFit/>
          </a:bodyPr>
          <a:lstStyle/>
          <a:p>
            <a:pPr algn="ctr"/>
            <a:r>
              <a:rPr lang="en-US" sz="2800" dirty="0" smtClean="0">
                <a:latin typeface="Gotham Light"/>
                <a:cs typeface="Gotham Light"/>
              </a:rPr>
              <a:t>Visual Statistics</a:t>
            </a:r>
          </a:p>
          <a:p>
            <a:pPr algn="ctr"/>
            <a:r>
              <a:rPr lang="en-US" sz="2800" dirty="0" smtClean="0">
                <a:latin typeface="Gotham Light"/>
                <a:cs typeface="Gotham Light"/>
              </a:rPr>
              <a:t>Graphical Principles</a:t>
            </a:r>
          </a:p>
          <a:p>
            <a:pPr algn="ctr"/>
            <a:r>
              <a:rPr lang="en-US" sz="2800" dirty="0" smtClean="0">
                <a:latin typeface="Gotham Light"/>
                <a:cs typeface="Gotham Light"/>
              </a:rPr>
              <a:t>Visualization Toolkits</a:t>
            </a:r>
            <a:endParaRPr lang="en-US" sz="2800" dirty="0">
              <a:latin typeface="Gotham Light"/>
              <a:cs typeface="Gotham Light"/>
            </a:endParaRPr>
          </a:p>
        </p:txBody>
      </p:sp>
      <p:sp>
        <p:nvSpPr>
          <p:cNvPr id="6" name="TextBox 5"/>
          <p:cNvSpPr txBox="1"/>
          <p:nvPr/>
        </p:nvSpPr>
        <p:spPr>
          <a:xfrm>
            <a:off x="453636" y="3423156"/>
            <a:ext cx="1019510" cy="954107"/>
          </a:xfrm>
          <a:prstGeom prst="rect">
            <a:avLst/>
          </a:prstGeom>
          <a:noFill/>
        </p:spPr>
        <p:txBody>
          <a:bodyPr wrap="none" rtlCol="0">
            <a:spAutoFit/>
          </a:bodyPr>
          <a:lstStyle/>
          <a:p>
            <a:r>
              <a:rPr lang="en-US" sz="2800" dirty="0" smtClean="0">
                <a:latin typeface="Gotham Light"/>
                <a:cs typeface="Gotham Light"/>
              </a:rPr>
              <a:t>Tidy</a:t>
            </a:r>
          </a:p>
          <a:p>
            <a:r>
              <a:rPr lang="en-US" sz="2800" dirty="0" smtClean="0">
                <a:latin typeface="Gotham Light"/>
                <a:cs typeface="Gotham Light"/>
              </a:rPr>
              <a:t>Data</a:t>
            </a:r>
            <a:endParaRPr lang="en-US" sz="2800" dirty="0">
              <a:latin typeface="Gotham Light"/>
              <a:cs typeface="Gotham Light"/>
            </a:endParaRPr>
          </a:p>
        </p:txBody>
      </p:sp>
      <p:cxnSp>
        <p:nvCxnSpPr>
          <p:cNvPr id="7" name="Straight Arrow Connector 6"/>
          <p:cNvCxnSpPr/>
          <p:nvPr/>
        </p:nvCxnSpPr>
        <p:spPr>
          <a:xfrm flipV="1">
            <a:off x="1593273" y="3879261"/>
            <a:ext cx="646545" cy="1154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6788727" y="3858457"/>
            <a:ext cx="326764"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pic>
        <p:nvPicPr>
          <p:cNvPr id="10" name="Picture 9"/>
          <p:cNvPicPr>
            <a:picLocks noChangeAspect="1"/>
          </p:cNvPicPr>
          <p:nvPr/>
        </p:nvPicPr>
        <p:blipFill>
          <a:blip r:embed="rId2"/>
          <a:stretch>
            <a:fillRect/>
          </a:stretch>
        </p:blipFill>
        <p:spPr>
          <a:xfrm>
            <a:off x="7496464" y="3095213"/>
            <a:ext cx="1484517" cy="1568096"/>
          </a:xfrm>
          <a:prstGeom prst="rect">
            <a:avLst/>
          </a:prstGeom>
        </p:spPr>
      </p:pic>
      <p:sp>
        <p:nvSpPr>
          <p:cNvPr id="11" name="Title 1"/>
          <p:cNvSpPr>
            <a:spLocks noGrp="1"/>
          </p:cNvSpPr>
          <p:nvPr>
            <p:ph type="title"/>
          </p:nvPr>
        </p:nvSpPr>
        <p:spPr>
          <a:xfrm>
            <a:off x="457200" y="274638"/>
            <a:ext cx="8229600" cy="1143000"/>
          </a:xfrm>
        </p:spPr>
        <p:txBody>
          <a:bodyPr/>
          <a:lstStyle/>
          <a:p>
            <a:r>
              <a:rPr lang="en-US" dirty="0" smtClean="0"/>
              <a:t>Outline</a:t>
            </a:r>
            <a:endParaRPr lang="en-US" dirty="0"/>
          </a:p>
        </p:txBody>
      </p:sp>
    </p:spTree>
    <p:extLst>
      <p:ext uri="{BB962C8B-B14F-4D97-AF65-F5344CB8AC3E}">
        <p14:creationId xmlns:p14="http://schemas.microsoft.com/office/powerpoint/2010/main" val="2845300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Tidy data</a:t>
            </a:r>
            <a:endParaRPr lang="en-US" dirty="0"/>
          </a:p>
        </p:txBody>
      </p:sp>
      <p:sp>
        <p:nvSpPr>
          <p:cNvPr id="4" name="Content Placeholder 3"/>
          <p:cNvSpPr txBox="1">
            <a:spLocks noGrp="1"/>
          </p:cNvSpPr>
          <p:nvPr>
            <p:ph idx="1"/>
          </p:nvPr>
        </p:nvSpPr>
        <p:spPr>
          <a:xfrm>
            <a:off x="457200" y="1600200"/>
            <a:ext cx="8366582" cy="3440941"/>
          </a:xfrm>
          <a:prstGeom prst="rect">
            <a:avLst/>
          </a:prstGeom>
          <a:noFill/>
        </p:spPr>
        <p:txBody>
          <a:bodyPr wrap="square" rtlCol="0">
            <a:spAutoFit/>
          </a:bodyPr>
          <a:lstStyle/>
          <a:p>
            <a:pPr marL="0" indent="0">
              <a:buNone/>
            </a:pPr>
            <a:r>
              <a:rPr lang="en-US" dirty="0" smtClean="0"/>
              <a:t>Each variable forms a column</a:t>
            </a:r>
          </a:p>
          <a:p>
            <a:pPr marL="0" indent="0">
              <a:buNone/>
            </a:pPr>
            <a:endParaRPr lang="en-US" dirty="0" smtClean="0"/>
          </a:p>
          <a:p>
            <a:pPr marL="0" indent="0">
              <a:buNone/>
            </a:pPr>
            <a:r>
              <a:rPr lang="en-US" dirty="0" smtClean="0"/>
              <a:t>Each observation forms a row</a:t>
            </a:r>
          </a:p>
          <a:p>
            <a:pPr marL="0" indent="0">
              <a:buNone/>
            </a:pPr>
            <a:endParaRPr lang="en-US" dirty="0" smtClean="0"/>
          </a:p>
          <a:p>
            <a:pPr marL="0" indent="0">
              <a:buNone/>
            </a:pPr>
            <a:r>
              <a:rPr lang="en-US" dirty="0" smtClean="0"/>
              <a:t>Each table stores info about one observational type</a:t>
            </a:r>
            <a:endParaRPr lang="en-US" dirty="0"/>
          </a:p>
        </p:txBody>
      </p:sp>
      <p:sp>
        <p:nvSpPr>
          <p:cNvPr id="5" name="TextBox 4"/>
          <p:cNvSpPr txBox="1"/>
          <p:nvPr/>
        </p:nvSpPr>
        <p:spPr>
          <a:xfrm>
            <a:off x="0" y="6488668"/>
            <a:ext cx="1761946" cy="369332"/>
          </a:xfrm>
          <a:prstGeom prst="rect">
            <a:avLst/>
          </a:prstGeom>
          <a:noFill/>
        </p:spPr>
        <p:txBody>
          <a:bodyPr wrap="none" rtlCol="0">
            <a:spAutoFit/>
          </a:bodyPr>
          <a:lstStyle/>
          <a:p>
            <a:r>
              <a:rPr lang="en-US" dirty="0" smtClean="0"/>
              <a:t>Hadley Wickham</a:t>
            </a:r>
            <a:endParaRPr lang="en-US" dirty="0"/>
          </a:p>
        </p:txBody>
      </p:sp>
    </p:spTree>
    <p:extLst>
      <p:ext uri="{BB962C8B-B14F-4D97-AF65-F5344CB8AC3E}">
        <p14:creationId xmlns:p14="http://schemas.microsoft.com/office/powerpoint/2010/main" val="9911459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2808</TotalTime>
  <Words>2018</Words>
  <Application>Microsoft Macintosh PowerPoint</Application>
  <PresentationFormat>On-screen Show (4:3)</PresentationFormat>
  <Paragraphs>473</Paragraphs>
  <Slides>79</Slides>
  <Notes>54</Notes>
  <HiddenSlides>3</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Office Theme</vt:lpstr>
      <vt:lpstr>How to build a statistical graphic</vt:lpstr>
      <vt:lpstr>PowerPoint Presentation</vt:lpstr>
      <vt:lpstr>PowerPoint Presentation</vt:lpstr>
      <vt:lpstr>PowerPoint Presentation</vt:lpstr>
      <vt:lpstr>PowerPoint Presentation</vt:lpstr>
      <vt:lpstr>PowerPoint Presentation</vt:lpstr>
      <vt:lpstr>PowerPoint Presentation</vt:lpstr>
      <vt:lpstr>Outline</vt:lpstr>
      <vt:lpstr>Tidy data</vt:lpstr>
      <vt:lpstr>PowerPoint Presentation</vt:lpstr>
      <vt:lpstr>PowerPoint Presentation</vt:lpstr>
      <vt:lpstr>How to tell a story with data?</vt:lpstr>
      <vt:lpstr>Statistics is about distributions</vt:lpstr>
      <vt:lpstr>summarizing distribution w/ numbers summarizing distribution w/ trends comparing distributions correlating distributions</vt:lpstr>
      <vt:lpstr>Summarize me</vt:lpstr>
      <vt:lpstr>Quantifying uncertainty</vt:lpstr>
      <vt:lpstr>summarizing distribution w/ numbers summarizing distribution w/ trends comparing distributions correlating distributions</vt:lpstr>
      <vt:lpstr>Distributional trends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summarizing distribution w/ numbers summarizing distribution w/ trends comparing distributions correlating distributions</vt:lpstr>
      <vt:lpstr>PowerPoint Presentation</vt:lpstr>
      <vt:lpstr>summarizing distribution w/ numbers summarizing distribution w/ trends comparing distributions correlating distributions</vt:lpstr>
      <vt:lpstr>PowerPoint Presentation</vt:lpstr>
      <vt:lpstr>summarizing distribution w/ numbers summarizing distribution w/ trends comparing distributions correlating distributions</vt:lpstr>
      <vt:lpstr>visual analogs to statistics complex groupings</vt:lpstr>
      <vt:lpstr>Visual analogs to statistics</vt:lpstr>
      <vt:lpstr>PowerPoint Presentation</vt:lpstr>
      <vt:lpstr>PowerPoint Presentation</vt:lpstr>
      <vt:lpstr>PowerPoint Presentation</vt:lpstr>
      <vt:lpstr>Graphical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Graphical Principles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 Toolkit Models</vt:lpstr>
      <vt:lpstr>Component model</vt:lpstr>
      <vt:lpstr>Component model</vt:lpstr>
      <vt:lpstr>PowerPoint Presentation</vt:lpstr>
      <vt:lpstr>Visualization Toolkit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Polaris</vt:lpstr>
      <vt:lpstr>PowerPoint Presentation</vt:lpstr>
      <vt:lpstr>PowerPoint Presentation</vt:lpstr>
      <vt:lpstr>PowerPoint Presentation</vt:lpstr>
      <vt:lpstr>PowerPoint Presentation</vt:lpstr>
      <vt:lpstr>PowerPoint Presentation</vt:lpstr>
      <vt:lpstr>PowerPoint Presentation</vt:lpstr>
      <vt:lpstr>Conclude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Eugene Wu</dc:creator>
  <cp:lastModifiedBy>Eugene Wu</cp:lastModifiedBy>
  <cp:revision>190</cp:revision>
  <cp:lastPrinted>2013-11-03T19:16:56Z</cp:lastPrinted>
  <dcterms:created xsi:type="dcterms:W3CDTF">2013-11-02T17:37:22Z</dcterms:created>
  <dcterms:modified xsi:type="dcterms:W3CDTF">2013-11-04T16:26:21Z</dcterms:modified>
</cp:coreProperties>
</file>